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63" r:id="rId3"/>
    <p:sldId id="276" r:id="rId4"/>
    <p:sldId id="290" r:id="rId5"/>
    <p:sldId id="288" r:id="rId6"/>
    <p:sldId id="291" r:id="rId7"/>
    <p:sldId id="277" r:id="rId8"/>
    <p:sldId id="281" r:id="rId9"/>
    <p:sldId id="282" r:id="rId10"/>
    <p:sldId id="284" r:id="rId11"/>
    <p:sldId id="285" r:id="rId12"/>
    <p:sldId id="286" r:id="rId13"/>
    <p:sldId id="287" r:id="rId14"/>
    <p:sldId id="279" r:id="rId15"/>
    <p:sldId id="283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007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B34A8A-1964-4266-BDA2-DDB7F8EBCE8E}" v="2833" dt="2024-12-18T22:52:54.751"/>
    <p1510:client id="{2F455BE5-2BF1-4761-8BC3-7F41D041217E}" v="1221" dt="2024-12-18T22:56:58.317"/>
    <p1510:client id="{3CC94A9D-D974-456B-966D-81556082CF9F}" v="61" dt="2024-12-19T10:18:29.3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el Ryan Vogt" userId="b1385ec5cbd343ed" providerId="LiveId" clId="{3CC94A9D-D974-456B-966D-81556082CF9F}"/>
    <pc:docChg chg="custSel modSld">
      <pc:chgData name="Michel Ryan Vogt" userId="b1385ec5cbd343ed" providerId="LiveId" clId="{3CC94A9D-D974-456B-966D-81556082CF9F}" dt="2024-12-19T10:18:29.307" v="71" actId="20577"/>
      <pc:docMkLst>
        <pc:docMk/>
      </pc:docMkLst>
      <pc:sldChg chg="addSp delSp modSp mod">
        <pc:chgData name="Michel Ryan Vogt" userId="b1385ec5cbd343ed" providerId="LiveId" clId="{3CC94A9D-D974-456B-966D-81556082CF9F}" dt="2024-12-19T07:22:34.769" v="12" actId="20577"/>
        <pc:sldMkLst>
          <pc:docMk/>
          <pc:sldMk cId="3763222159" sldId="277"/>
        </pc:sldMkLst>
        <pc:graphicFrameChg chg="modGraphic">
          <ac:chgData name="Michel Ryan Vogt" userId="b1385ec5cbd343ed" providerId="LiveId" clId="{3CC94A9D-D974-456B-966D-81556082CF9F}" dt="2024-12-19T07:22:34.769" v="12" actId="20577"/>
          <ac:graphicFrameMkLst>
            <pc:docMk/>
            <pc:sldMk cId="3763222159" sldId="277"/>
            <ac:graphicFrameMk id="13" creationId="{2E19F52B-6221-158E-49D3-82B3E49CB81E}"/>
          </ac:graphicFrameMkLst>
        </pc:graphicFrameChg>
        <pc:picChg chg="add mod">
          <ac:chgData name="Michel Ryan Vogt" userId="b1385ec5cbd343ed" providerId="LiveId" clId="{3CC94A9D-D974-456B-966D-81556082CF9F}" dt="2024-12-18T23:05:31.204" v="1"/>
          <ac:picMkLst>
            <pc:docMk/>
            <pc:sldMk cId="3763222159" sldId="277"/>
            <ac:picMk id="3" creationId="{C510E282-CBFC-0CB4-AA82-2819F2AF467D}"/>
          </ac:picMkLst>
        </pc:picChg>
        <pc:picChg chg="del">
          <ac:chgData name="Michel Ryan Vogt" userId="b1385ec5cbd343ed" providerId="LiveId" clId="{3CC94A9D-D974-456B-966D-81556082CF9F}" dt="2024-12-18T23:05:30.844" v="0" actId="478"/>
          <ac:picMkLst>
            <pc:docMk/>
            <pc:sldMk cId="3763222159" sldId="277"/>
            <ac:picMk id="12" creationId="{FC011D51-FF51-E9F9-3263-1785C969B6A9}"/>
          </ac:picMkLst>
        </pc:picChg>
      </pc:sldChg>
      <pc:sldChg chg="modSp mod">
        <pc:chgData name="Michel Ryan Vogt" userId="b1385ec5cbd343ed" providerId="LiveId" clId="{3CC94A9D-D974-456B-966D-81556082CF9F}" dt="2024-12-19T10:18:29.307" v="71" actId="20577"/>
        <pc:sldMkLst>
          <pc:docMk/>
          <pc:sldMk cId="572164243" sldId="291"/>
        </pc:sldMkLst>
        <pc:spChg chg="mod">
          <ac:chgData name="Michel Ryan Vogt" userId="b1385ec5cbd343ed" providerId="LiveId" clId="{3CC94A9D-D974-456B-966D-81556082CF9F}" dt="2024-12-19T10:18:29.307" v="71" actId="20577"/>
          <ac:spMkLst>
            <pc:docMk/>
            <pc:sldMk cId="572164243" sldId="291"/>
            <ac:spMk id="3" creationId="{D6F7DA4D-E118-A154-FC26-1533197B7A8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19.12.2024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4.jpeg>
</file>

<file path=ppt/media/image15.jpeg>
</file>

<file path=ppt/media/image2.svg>
</file>

<file path=ppt/media/image22.pn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19.12.2024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/>
              <a:t>Robotic therapy aids recovery in stroke patients and supplements physiotherapy.</a:t>
            </a:r>
          </a:p>
          <a:p>
            <a:pPr>
              <a:buFont typeface="+mj-lt"/>
              <a:buAutoNum type="arabicPeriod"/>
            </a:pPr>
            <a:r>
              <a:rPr lang="en-US"/>
              <a:t>Manipulating </a:t>
            </a:r>
            <a:r>
              <a:rPr lang="en-US" b="1"/>
              <a:t>visual feedback</a:t>
            </a:r>
            <a:r>
              <a:rPr lang="en-US"/>
              <a:t> about performed work can help subjects break </a:t>
            </a:r>
            <a:r>
              <a:rPr lang="en-US" b="1"/>
              <a:t>self-imposed limits</a:t>
            </a:r>
            <a:r>
              <a:rPr lang="en-US"/>
              <a:t> in physical therapy.</a:t>
            </a:r>
          </a:p>
          <a:p>
            <a:pPr>
              <a:buFont typeface="+mj-lt"/>
              <a:buAutoNum type="arabicPeriod"/>
            </a:pPr>
            <a:r>
              <a:rPr lang="en-US"/>
              <a:t>This study had </a:t>
            </a:r>
            <a:r>
              <a:rPr lang="en-US" b="1"/>
              <a:t>two parts</a:t>
            </a:r>
            <a:r>
              <a:rPr lang="en-US"/>
              <a:t> with </a:t>
            </a:r>
            <a:r>
              <a:rPr lang="en-US" b="1"/>
              <a:t>4 subjects</a:t>
            </a:r>
            <a:r>
              <a:rPr lang="en-US"/>
              <a:t>:</a:t>
            </a:r>
          </a:p>
          <a:p>
            <a:pPr lvl="1">
              <a:buFont typeface="+mj-lt"/>
              <a:buAutoNum type="arabicPeriod"/>
            </a:pPr>
            <a:r>
              <a:rPr lang="en-US"/>
              <a:t>Determine the </a:t>
            </a:r>
            <a:r>
              <a:rPr lang="en-US" b="1"/>
              <a:t>just-noticeable-difference (JND)</a:t>
            </a:r>
            <a:r>
              <a:rPr lang="en-US"/>
              <a:t> in force using a haptic paddle.</a:t>
            </a:r>
          </a:p>
          <a:p>
            <a:pPr lvl="1">
              <a:buFont typeface="+mj-lt"/>
              <a:buAutoNum type="arabicPeriod"/>
            </a:pPr>
            <a:r>
              <a:rPr lang="en-US"/>
              <a:t>Assess how </a:t>
            </a:r>
            <a:r>
              <a:rPr lang="en-US" b="1"/>
              <a:t>visual distortion</a:t>
            </a:r>
            <a:r>
              <a:rPr lang="en-US"/>
              <a:t> influences perceived effort.</a:t>
            </a:r>
          </a:p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09628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/>
              <a:t>Haptic paddle</a:t>
            </a:r>
            <a:r>
              <a:rPr lang="en-US"/>
              <a:t> used with an integrated strain gauge to apply controlled forces.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Characterization</a:t>
            </a:r>
            <a:r>
              <a:rPr lang="en-US"/>
              <a:t> steps: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Measure the transfer function of the strain gauge.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Calibrate the motor force applied to the paddle handle.</a:t>
            </a:r>
          </a:p>
          <a:p>
            <a:r>
              <a:rPr lang="en-US" b="1"/>
              <a:t>LabVIEW + DAQ</a:t>
            </a:r>
            <a:r>
              <a:rPr lang="en-US"/>
              <a:t> were used for signal control and data </a:t>
            </a:r>
            <a:r>
              <a:rPr lang="en-US" err="1"/>
              <a:t>acquisition</a:t>
            </a:r>
            <a:r>
              <a:rPr lang="en-US"/>
              <a:t>.</a:t>
            </a:r>
          </a:p>
          <a:p>
            <a:r>
              <a:rPr lang="en-US"/>
              <a:t>Subjects: </a:t>
            </a:r>
            <a:r>
              <a:rPr lang="en-US" b="1"/>
              <a:t>4 participants</a:t>
            </a:r>
            <a:r>
              <a:rPr lang="en-US"/>
              <a:t>, aged </a:t>
            </a:r>
            <a:r>
              <a:rPr lang="en-US" b="1"/>
              <a:t>20-25 years</a:t>
            </a:r>
            <a:r>
              <a:rPr lang="en-US"/>
              <a:t>, with </a:t>
            </a:r>
            <a:r>
              <a:rPr lang="en-US" b="1"/>
              <a:t>no hand impairments</a:t>
            </a:r>
            <a:r>
              <a:rPr lang="en-US"/>
              <a:t>.</a:t>
            </a:r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24035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/>
              <a:t>Aim</a:t>
            </a:r>
            <a:r>
              <a:rPr lang="en-US"/>
              <a:t>: Determine the smallest force difference a subject can perceive.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Subjects used their </a:t>
            </a:r>
            <a:r>
              <a:rPr lang="en-US" b="1"/>
              <a:t>index finger</a:t>
            </a:r>
            <a:r>
              <a:rPr lang="en-US"/>
              <a:t> for consistency and comparability with literature.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Experiment setup</a:t>
            </a:r>
            <a:r>
              <a:rPr lang="en-US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Subjects hooked their index finger into the paddle loop and kept it still.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/>
              <a:t>100 trials</a:t>
            </a:r>
            <a:r>
              <a:rPr lang="en-US"/>
              <a:t>: Two forces applied for </a:t>
            </a:r>
            <a:r>
              <a:rPr lang="en-US" b="1"/>
              <a:t>2 seconds</a:t>
            </a:r>
            <a:r>
              <a:rPr lang="en-US"/>
              <a:t> each, in random order.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Subjects answered if the forces were the </a:t>
            </a:r>
            <a:r>
              <a:rPr lang="en-US" b="1"/>
              <a:t>same</a:t>
            </a:r>
            <a:r>
              <a:rPr lang="en-US"/>
              <a:t> or identified the </a:t>
            </a:r>
            <a:r>
              <a:rPr lang="en-US" b="1"/>
              <a:t>higher force</a:t>
            </a:r>
            <a:r>
              <a:rPr lang="en-US"/>
              <a:t>.</a:t>
            </a:r>
          </a:p>
          <a:p>
            <a:r>
              <a:rPr lang="en-US"/>
              <a:t>Forces were symmetrically applied around a </a:t>
            </a:r>
            <a:r>
              <a:rPr lang="en-US" b="1"/>
              <a:t>2 N reference force</a:t>
            </a:r>
            <a:r>
              <a:rPr lang="en-US"/>
              <a:t> (values shown on slide).</a:t>
            </a:r>
          </a:p>
          <a:p>
            <a:r>
              <a:rPr lang="en-US"/>
              <a:t>Paddle held at </a:t>
            </a:r>
            <a:r>
              <a:rPr lang="en-US" b="1"/>
              <a:t>zero position</a:t>
            </a:r>
            <a:r>
              <a:rPr lang="en-US"/>
              <a:t>, and no feedback was given to avoid biases.</a:t>
            </a:r>
            <a:endParaRPr lang="de-CH"/>
          </a:p>
          <a:p>
            <a:endParaRPr lang="de-CH"/>
          </a:p>
          <a:p>
            <a:r>
              <a:rPr lang="de-CH" err="1"/>
              <a:t>Explain</a:t>
            </a:r>
            <a:r>
              <a:rPr lang="de-CH"/>
              <a:t> JND</a:t>
            </a:r>
          </a:p>
          <a:p>
            <a:endParaRPr lang="de-CH"/>
          </a:p>
          <a:p>
            <a:r>
              <a:rPr lang="de-CH"/>
              <a:t>Random</a:t>
            </a:r>
          </a:p>
          <a:p>
            <a:endParaRPr lang="de-CH"/>
          </a:p>
          <a:p>
            <a:r>
              <a:rPr lang="de-CH"/>
              <a:t>Allgemeint </a:t>
            </a:r>
            <a:r>
              <a:rPr lang="de-CH" err="1"/>
              <a:t>subject</a:t>
            </a:r>
            <a:r>
              <a:rPr lang="de-CH"/>
              <a:t> fragen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3461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C72CE6-2581-9DFA-CCE8-0143C8665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690774B-6614-5E0E-F484-9D2239E08E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6333D23-D8E0-4837-0B48-0891D1FC3F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/>
              <a:t>Aim</a:t>
            </a:r>
            <a:r>
              <a:rPr lang="en-US"/>
              <a:t>: Determine if visual feedback influences perceived effort.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A </a:t>
            </a:r>
            <a:r>
              <a:rPr lang="en-US" b="1"/>
              <a:t>virtual spring</a:t>
            </a:r>
            <a:r>
              <a:rPr lang="en-US"/>
              <a:t> applied controlled forces at specific </a:t>
            </a:r>
            <a:r>
              <a:rPr lang="en-US" b="1"/>
              <a:t>angles</a:t>
            </a:r>
            <a:r>
              <a:rPr lang="en-US"/>
              <a:t> of the paddle (values shown on slide).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Experiment setup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60 trials</a:t>
            </a:r>
            <a:r>
              <a:rPr lang="en-US"/>
              <a:t>: Subjects flexed their index finger to a target angle and held it for </a:t>
            </a:r>
            <a:r>
              <a:rPr lang="en-US" b="1"/>
              <a:t>5 seconds</a:t>
            </a:r>
            <a:r>
              <a:rPr lang="en-US"/>
              <a:t> against the applied force.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Subjects rated perceived </a:t>
            </a:r>
            <a:r>
              <a:rPr lang="en-US" b="1"/>
              <a:t>effort</a:t>
            </a:r>
            <a:r>
              <a:rPr lang="en-US"/>
              <a:t> on a scale of </a:t>
            </a:r>
            <a:r>
              <a:rPr lang="en-US" b="1"/>
              <a:t>1 to 10</a:t>
            </a:r>
            <a:r>
              <a:rPr lang="en-US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Spring constant manipulation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First </a:t>
            </a:r>
            <a:r>
              <a:rPr lang="en-US" b="1"/>
              <a:t>12 trials</a:t>
            </a:r>
            <a:r>
              <a:rPr lang="en-US"/>
              <a:t>: Constant spring constant (baseline).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After that: Every </a:t>
            </a:r>
            <a:r>
              <a:rPr lang="en-US" b="1"/>
              <a:t>second trial</a:t>
            </a:r>
            <a:r>
              <a:rPr lang="en-US"/>
              <a:t> increased spring constant by </a:t>
            </a:r>
            <a:r>
              <a:rPr lang="en-US" b="1"/>
              <a:t>7%, 15%, or 22%</a:t>
            </a:r>
            <a:r>
              <a:rPr lang="en-US"/>
              <a:t> without informing the subjects.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This design controlled for </a:t>
            </a:r>
            <a:r>
              <a:rPr lang="en-US" b="1"/>
              <a:t>muscle fatigue</a:t>
            </a:r>
            <a:r>
              <a:rPr lang="en-US"/>
              <a:t> vs. intentional force distortion.</a:t>
            </a:r>
          </a:p>
          <a:p>
            <a:endParaRPr lang="de-CH"/>
          </a:p>
          <a:p>
            <a:endParaRPr lang="de-CH"/>
          </a:p>
          <a:p>
            <a:r>
              <a:rPr lang="de-CH"/>
              <a:t>Force Distortion </a:t>
            </a:r>
            <a:r>
              <a:rPr lang="de-CH" err="1"/>
              <a:t>Introduction</a:t>
            </a:r>
            <a:r>
              <a:rPr lang="de-CH"/>
              <a:t>:</a:t>
            </a:r>
          </a:p>
          <a:p>
            <a:r>
              <a:rPr lang="de-CH"/>
              <a:t>…</a:t>
            </a:r>
          </a:p>
          <a:p>
            <a:endParaRPr lang="de-CH"/>
          </a:p>
          <a:p>
            <a:r>
              <a:rPr lang="de-CH"/>
              <a:t>Effort </a:t>
            </a:r>
            <a:r>
              <a:rPr lang="de-CH" err="1"/>
              <a:t>definition</a:t>
            </a:r>
            <a:endParaRPr lang="de-CH"/>
          </a:p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FCF2956-E8F0-7170-15D6-8481E116A3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93067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1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3C296D1-2CD0-479F-A866-6EC741D22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41BE31-9613-4103-99FF-7DCFF643B3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EB298C-798E-4D73-9DD6-F896C06530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 baseline="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/>
              <a:t>Organisational </a:t>
            </a:r>
            <a:r>
              <a:rPr lang="de-DE" err="1"/>
              <a:t>unit</a:t>
            </a:r>
            <a:r>
              <a:rPr lang="de-DE"/>
              <a:t> verbal</a:t>
            </a:r>
            <a:br>
              <a:rPr lang="de-DE"/>
            </a:b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be</a:t>
            </a:r>
            <a:r>
              <a:rPr lang="de-DE"/>
              <a:t> </a:t>
            </a:r>
            <a:r>
              <a:rPr lang="de-DE" err="1"/>
              <a:t>put</a:t>
            </a:r>
            <a:r>
              <a:rPr lang="de-DE"/>
              <a:t> on 2 </a:t>
            </a:r>
            <a:r>
              <a:rPr lang="de-DE" err="1"/>
              <a:t>lines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38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640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61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BCDD9-F0E7-4B40-BE00-169690FAC73A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412874"/>
            <a:ext cx="10728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9438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A58E1-94CB-4069-A105-782085F7FF4B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260350"/>
            <a:ext cx="10728000" cy="6012524"/>
          </a:xfrm>
        </p:spPr>
        <p:txBody>
          <a:bodyPr tIns="21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842048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163" y="1412875"/>
            <a:ext cx="5256000" cy="4860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C85B-59F4-4577-B181-96E61F1B8FEA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040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96394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5121800"/>
            <a:ext cx="5255999" cy="1152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588B7-2100-489D-86D1-9AAA286E1190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Physical Human Robot Interaction (2024)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1AAB6914-2518-430D-BF4C-14EA51B614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4162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092EEFB-079B-4C38-A665-E52B9837601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04162" y="5121800"/>
            <a:ext cx="5256001" cy="1152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8575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4166439"/>
            <a:ext cx="10728327" cy="2124401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92279-612B-4E68-83C5-E6B42B978AA3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36793346-BF6B-42A8-ADE0-3AA3DC3B23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40162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FE637F68-618E-43EB-B240-4BFA26852F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85999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29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"/>
          </a:xfrm>
        </p:spPr>
        <p:txBody>
          <a:bodyPr/>
          <a:lstStyle>
            <a:lvl1pPr marL="0" indent="0">
              <a:buNone/>
              <a:defRPr b="1"/>
            </a:lvl1pPr>
            <a:lvl2pPr marL="266700" indent="0">
              <a:buNone/>
              <a:defRPr b="1"/>
            </a:lvl2pPr>
            <a:lvl3pPr marL="538163" indent="0">
              <a:buNone/>
              <a:defRPr b="1"/>
            </a:lvl3pPr>
            <a:lvl4pPr marL="804862" indent="0">
              <a:buNone/>
              <a:defRPr b="1"/>
            </a:lvl4pPr>
            <a:lvl5pPr marL="1076325" indent="0">
              <a:buNone/>
              <a:defRPr b="1"/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59F87-F076-44B3-A809-534EF4212EF2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9" name="Tabellenplatzhalter 8">
            <a:extLst>
              <a:ext uri="{FF2B5EF4-FFF2-40B4-BE49-F238E27FC236}">
                <a16:creationId xmlns:a16="http://schemas.microsoft.com/office/drawing/2014/main" id="{A1D947E6-CC00-458E-BDE1-B0877E30333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31838" y="2061398"/>
            <a:ext cx="10728325" cy="4212401"/>
          </a:xfrm>
        </p:spPr>
        <p:txBody>
          <a:bodyPr tIns="126000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de-DE" noProof="0"/>
              <a:t>Tabelle durch Klicken auf Symbol hinzufügen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28661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94B20FF-3667-40DF-92A1-C6CF3BBC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135492"/>
            <a:ext cx="10728325" cy="39600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540000" indent="0">
              <a:buNone/>
              <a:defRPr>
                <a:solidFill>
                  <a:schemeClr val="bg1"/>
                </a:solidFill>
              </a:defRPr>
            </a:lvl3pPr>
            <a:lvl4pPr marL="808537" indent="0">
              <a:buNone/>
              <a:defRPr>
                <a:solidFill>
                  <a:schemeClr val="bg1"/>
                </a:solidFill>
              </a:defRPr>
            </a:lvl4pPr>
            <a:lvl5pPr marL="108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794484F1-3B7F-46CE-AD0B-2310A557A9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900572E-A73E-42BE-96FA-38ADC4E79F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7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8">
          <p15:clr>
            <a:srgbClr val="FBAE40"/>
          </p15:clr>
        </p15:guide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8A01615F-450E-43D0-B554-DA3FBD48DF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0" tIns="0" rIns="558000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000" y="2957494"/>
            <a:ext cx="5688000" cy="2268000"/>
          </a:xfrm>
          <a:solidFill>
            <a:schemeClr val="accent2"/>
          </a:solidFill>
        </p:spPr>
        <p:txBody>
          <a:bodyPr lIns="324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03A487C-8977-4264-A8A1-D6C1DB6046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5210" y="4639666"/>
            <a:ext cx="4320000" cy="46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E91D3734-CD8F-4F94-A813-570EF31C47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47D2927-4A99-4714-8EBA-F773EAA26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/>
              <a:t>Organisational </a:t>
            </a:r>
            <a:r>
              <a:rPr lang="de-DE" err="1"/>
              <a:t>unit</a:t>
            </a:r>
            <a:r>
              <a:rPr lang="de-DE"/>
              <a:t> verbal</a:t>
            </a:r>
            <a:br>
              <a:rPr lang="de-DE"/>
            </a:b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be</a:t>
            </a:r>
            <a:r>
              <a:rPr lang="de-DE"/>
              <a:t> </a:t>
            </a:r>
            <a:r>
              <a:rPr lang="de-DE" err="1"/>
              <a:t>put</a:t>
            </a:r>
            <a:r>
              <a:rPr lang="de-DE"/>
              <a:t> on 2 </a:t>
            </a:r>
            <a:r>
              <a:rPr lang="de-DE" err="1"/>
              <a:t>lines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24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62D94F76-218E-49F2-87F8-05982912ED18}"/>
              </a:ext>
            </a:extLst>
          </p:cNvPr>
          <p:cNvSpPr/>
          <p:nvPr userDrawn="1"/>
        </p:nvSpPr>
        <p:spPr>
          <a:xfrm>
            <a:off x="731838" y="1016000"/>
            <a:ext cx="10728325" cy="5257800"/>
          </a:xfrm>
          <a:prstGeom prst="rect">
            <a:avLst/>
          </a:prstGeom>
          <a:solidFill>
            <a:srgbClr val="485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940405"/>
            <a:ext cx="10188000" cy="3420000"/>
          </a:xfrm>
          <a:solidFill>
            <a:srgbClr val="72791C"/>
          </a:solidFill>
          <a:ln>
            <a:noFill/>
          </a:ln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503E57F-F89F-431B-8D38-7CC97B7C2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4217884"/>
            <a:ext cx="864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1BEB6197-C509-4752-B57E-CEE955F5D9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ADF7DEC-21BD-45CA-9E91-B9F58A69F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/>
              <a:t>Organisational </a:t>
            </a:r>
            <a:r>
              <a:rPr lang="de-DE" err="1"/>
              <a:t>unit</a:t>
            </a:r>
            <a:r>
              <a:rPr lang="de-DE"/>
              <a:t> verbal</a:t>
            </a:r>
            <a:br>
              <a:rPr lang="de-DE"/>
            </a:b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be</a:t>
            </a:r>
            <a:r>
              <a:rPr lang="de-DE"/>
              <a:t> </a:t>
            </a:r>
            <a:r>
              <a:rPr lang="de-DE" err="1"/>
              <a:t>put</a:t>
            </a:r>
            <a:r>
              <a:rPr lang="de-DE"/>
              <a:t> on 2 </a:t>
            </a:r>
            <a:r>
              <a:rPr lang="de-DE" err="1"/>
              <a:t>lines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4069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37" y="1016000"/>
            <a:ext cx="10728326" cy="5256000"/>
          </a:xfrm>
          <a:solidFill>
            <a:schemeClr val="accent2"/>
          </a:solidFill>
          <a:ln>
            <a:noFill/>
          </a:ln>
        </p:spPr>
        <p:txBody>
          <a:bodyPr lIns="324000" tIns="11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5FCAD79B-EF47-46A0-9575-229F3DAA7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5122625"/>
            <a:ext cx="10044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72236FC6-C8FF-43C1-86B9-BF11234592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89A3267-E086-4EC3-A0BB-F8ECD01A5C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/>
              <a:t>Organisational </a:t>
            </a:r>
            <a:r>
              <a:rPr lang="de-DE" err="1"/>
              <a:t>unit</a:t>
            </a:r>
            <a:r>
              <a:rPr lang="de-DE"/>
              <a:t> verbal</a:t>
            </a:r>
            <a:br>
              <a:rPr lang="de-DE"/>
            </a:b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be</a:t>
            </a:r>
            <a:r>
              <a:rPr lang="de-DE"/>
              <a:t> </a:t>
            </a:r>
            <a:r>
              <a:rPr lang="de-DE" err="1"/>
              <a:t>put</a:t>
            </a:r>
            <a:r>
              <a:rPr lang="de-DE"/>
              <a:t> on 2 </a:t>
            </a:r>
            <a:r>
              <a:rPr lang="de-DE" err="1"/>
              <a:t>lines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2532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 – Uni Zü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rgbClr val="007A96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3E2EDD-B19F-478D-BB03-AD55EC1E8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672" y="228020"/>
            <a:ext cx="3679200" cy="552508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D364BCB8-820F-4C3A-BA37-7048A4C8D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A73913C2-8DFE-4F15-B2DB-2A6D5C2670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de-DE" noProof="0"/>
              <a:t>Bild durch Klicken auf Symbol hinzufügen</a:t>
            </a:r>
            <a:endParaRPr lang="de-CH" noProof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91A1AD7-DB7D-4C75-BEFB-EB6D34D3B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/>
              <a:t>Organisational </a:t>
            </a:r>
            <a:r>
              <a:rPr lang="de-DE" err="1"/>
              <a:t>unit</a:t>
            </a:r>
            <a:r>
              <a:rPr lang="de-DE"/>
              <a:t> verbal</a:t>
            </a:r>
            <a:br>
              <a:rPr lang="de-DE"/>
            </a:br>
            <a:r>
              <a:rPr lang="de-DE" err="1"/>
              <a:t>can</a:t>
            </a:r>
            <a:r>
              <a:rPr lang="de-DE"/>
              <a:t> </a:t>
            </a:r>
            <a:r>
              <a:rPr lang="de-DE" err="1"/>
              <a:t>be</a:t>
            </a:r>
            <a:r>
              <a:rPr lang="de-DE"/>
              <a:t> </a:t>
            </a:r>
            <a:r>
              <a:rPr lang="de-DE" err="1"/>
              <a:t>put</a:t>
            </a:r>
            <a:r>
              <a:rPr lang="de-DE"/>
              <a:t> on 2 </a:t>
            </a:r>
            <a:r>
              <a:rPr lang="de-DE" err="1"/>
              <a:t>lines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92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39750" indent="-539750">
              <a:buFont typeface="+mj-lt"/>
              <a:buAutoNum type="arabicPeriod"/>
              <a:defRPr/>
            </a:lvl1pPr>
            <a:lvl2pPr marL="1079500" indent="-539750">
              <a:buFont typeface="+mj-lt"/>
              <a:buAutoNum type="arabicPeriod"/>
              <a:defRPr/>
            </a:lvl2pPr>
            <a:lvl3pPr marL="1612900" indent="-533400">
              <a:buFont typeface="+mj-lt"/>
              <a:buAutoNum type="arabicPeriod"/>
              <a:defRPr/>
            </a:lvl3pPr>
            <a:lvl4pPr marL="2152650" indent="-539750">
              <a:buFont typeface="+mj-lt"/>
              <a:buAutoNum type="arabicPeriod"/>
              <a:defRPr/>
            </a:lvl4pPr>
            <a:lvl5pPr marL="2692400" indent="-539750">
              <a:buFont typeface="+mj-lt"/>
              <a:buAutoNum type="arabicPeriod"/>
              <a:defRPr/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9AF3F-78BF-434D-81E9-47A08598AD75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06CF3-DA39-4089-ACD0-3240466B0BE4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Fuss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0"/>
          </a:xfrm>
        </p:spPr>
        <p:txBody>
          <a:bodyPr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E7688-CBC8-4F13-AD01-6C6E8E1A9BFB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F6D94FA-21C6-4AE0-AA4F-3A077810ED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836" y="5570135"/>
            <a:ext cx="5364164" cy="721233"/>
          </a:xfrm>
        </p:spPr>
        <p:txBody>
          <a:bodyPr anchor="b" anchorCtr="0"/>
          <a:lstStyle>
            <a:lvl1pPr marL="179388" indent="-179388">
              <a:spcBef>
                <a:spcPts val="0"/>
              </a:spcBef>
              <a:buFont typeface="+mj-lt"/>
              <a:buAutoNum type="arabicPeriod"/>
              <a:defRPr sz="800"/>
            </a:lvl1pPr>
            <a:lvl2pPr marL="266700" indent="0">
              <a:buNone/>
              <a:defRPr sz="800"/>
            </a:lvl2pPr>
            <a:lvl3pPr marL="538163" indent="0">
              <a:buNone/>
              <a:defRPr sz="800"/>
            </a:lvl3pPr>
            <a:lvl4pPr marL="804862" indent="0">
              <a:buNone/>
              <a:defRPr sz="800"/>
            </a:lvl4pPr>
            <a:lvl5pPr marL="1076325" indent="0">
              <a:buNone/>
              <a:defRPr sz="800"/>
            </a:lvl5pPr>
          </a:lstStyle>
          <a:p>
            <a:pPr lv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600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224781"/>
            <a:ext cx="10728325" cy="1260000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Mastertitelformat bearbeiten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F2AF58C-0485-4CE1-BBBD-DAC9E406C724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  <p:grpSp>
        <p:nvGrpSpPr>
          <p:cNvPr id="10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GrpSpPr/>
          <p:nvPr/>
        </p:nvGrpSpPr>
        <p:grpSpPr>
          <a:xfrm>
            <a:off x="731837" y="6507088"/>
            <a:ext cx="984462" cy="162000"/>
            <a:chOff x="731837" y="6507088"/>
            <a:chExt cx="984462" cy="162000"/>
          </a:xfrm>
          <a:solidFill>
            <a:schemeClr val="bg1"/>
          </a:solidFill>
        </p:grpSpPr>
        <p:grpSp>
          <p:nvGrpSpPr>
            <p:cNvPr id="12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266489" y="6555186"/>
              <a:ext cx="197463" cy="110963"/>
              <a:chOff x="1266489" y="6555186"/>
              <a:chExt cx="197463" cy="11096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18BB0752-F87C-44D9-A9A5-97AF1DEDA1AE}"/>
                  </a:ext>
                </a:extLst>
              </p:cNvPr>
              <p:cNvSpPr/>
              <p:nvPr/>
            </p:nvSpPr>
            <p:spPr>
              <a:xfrm>
                <a:off x="1266489" y="6556934"/>
                <a:ext cx="95902" cy="109216"/>
              </a:xfrm>
              <a:custGeom>
                <a:avLst/>
                <a:gdLst>
                  <a:gd name="connsiteX0" fmla="*/ 66742 w 95902"/>
                  <a:gd name="connsiteY0" fmla="*/ 65797 h 109216"/>
                  <a:gd name="connsiteX1" fmla="*/ 35339 w 95902"/>
                  <a:gd name="connsiteY1" fmla="*/ 95082 h 109216"/>
                  <a:gd name="connsiteX2" fmla="*/ 15953 w 95902"/>
                  <a:gd name="connsiteY2" fmla="*/ 79537 h 109216"/>
                  <a:gd name="connsiteX3" fmla="*/ 15899 w 95902"/>
                  <a:gd name="connsiteY3" fmla="*/ 76265 h 109216"/>
                  <a:gd name="connsiteX4" fmla="*/ 16896 w 95902"/>
                  <a:gd name="connsiteY4" fmla="*/ 66295 h 109216"/>
                  <a:gd name="connsiteX5" fmla="*/ 30230 w 95902"/>
                  <a:gd name="connsiteY5" fmla="*/ 0 h 109216"/>
                  <a:gd name="connsiteX6" fmla="*/ 30230 w 95902"/>
                  <a:gd name="connsiteY6" fmla="*/ 0 h 109216"/>
                  <a:gd name="connsiteX7" fmla="*/ 14528 w 95902"/>
                  <a:gd name="connsiteY7" fmla="*/ 0 h 109216"/>
                  <a:gd name="connsiteX8" fmla="*/ 1194 w 95902"/>
                  <a:gd name="connsiteY8" fmla="*/ 67791 h 109216"/>
                  <a:gd name="connsiteX9" fmla="*/ 1194 w 95902"/>
                  <a:gd name="connsiteY9" fmla="*/ 68788 h 109216"/>
                  <a:gd name="connsiteX10" fmla="*/ 73 w 95902"/>
                  <a:gd name="connsiteY10" fmla="*/ 78508 h 109216"/>
                  <a:gd name="connsiteX11" fmla="*/ 26638 w 95902"/>
                  <a:gd name="connsiteY11" fmla="*/ 109122 h 109216"/>
                  <a:gd name="connsiteX12" fmla="*/ 29980 w 95902"/>
                  <a:gd name="connsiteY12" fmla="*/ 109163 h 109216"/>
                  <a:gd name="connsiteX13" fmla="*/ 61384 w 95902"/>
                  <a:gd name="connsiteY13" fmla="*/ 96702 h 109216"/>
                  <a:gd name="connsiteX14" fmla="*/ 59265 w 95902"/>
                  <a:gd name="connsiteY14" fmla="*/ 107917 h 109216"/>
                  <a:gd name="connsiteX15" fmla="*/ 59265 w 95902"/>
                  <a:gd name="connsiteY15" fmla="*/ 107917 h 109216"/>
                  <a:gd name="connsiteX16" fmla="*/ 74842 w 95902"/>
                  <a:gd name="connsiteY16" fmla="*/ 107917 h 109216"/>
                  <a:gd name="connsiteX17" fmla="*/ 95902 w 95902"/>
                  <a:gd name="connsiteY17" fmla="*/ 0 h 109216"/>
                  <a:gd name="connsiteX18" fmla="*/ 95902 w 95902"/>
                  <a:gd name="connsiteY18" fmla="*/ 0 h 109216"/>
                  <a:gd name="connsiteX19" fmla="*/ 79951 w 95902"/>
                  <a:gd name="connsiteY19" fmla="*/ 0 h 109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902" h="109216">
                    <a:moveTo>
                      <a:pt x="66742" y="65797"/>
                    </a:moveTo>
                    <a:cubicBezTo>
                      <a:pt x="65228" y="82115"/>
                      <a:pt x="51723" y="94709"/>
                      <a:pt x="35339" y="95082"/>
                    </a:cubicBezTo>
                    <a:cubicBezTo>
                      <a:pt x="25692" y="96142"/>
                      <a:pt x="17013" y="89183"/>
                      <a:pt x="15953" y="79537"/>
                    </a:cubicBezTo>
                    <a:cubicBezTo>
                      <a:pt x="15833" y="78450"/>
                      <a:pt x="15814" y="77355"/>
                      <a:pt x="15899" y="76265"/>
                    </a:cubicBezTo>
                    <a:cubicBezTo>
                      <a:pt x="15976" y="72921"/>
                      <a:pt x="16309" y="69588"/>
                      <a:pt x="16896" y="66295"/>
                    </a:cubicBezTo>
                    <a:lnTo>
                      <a:pt x="30230" y="0"/>
                    </a:lnTo>
                    <a:lnTo>
                      <a:pt x="30230" y="0"/>
                    </a:lnTo>
                    <a:lnTo>
                      <a:pt x="14528" y="0"/>
                    </a:lnTo>
                    <a:lnTo>
                      <a:pt x="1194" y="67791"/>
                    </a:lnTo>
                    <a:lnTo>
                      <a:pt x="1194" y="68788"/>
                    </a:lnTo>
                    <a:cubicBezTo>
                      <a:pt x="472" y="71978"/>
                      <a:pt x="95" y="75237"/>
                      <a:pt x="73" y="78508"/>
                    </a:cubicBezTo>
                    <a:cubicBezTo>
                      <a:pt x="-1045" y="94298"/>
                      <a:pt x="10848" y="108004"/>
                      <a:pt x="26638" y="109122"/>
                    </a:cubicBezTo>
                    <a:cubicBezTo>
                      <a:pt x="27751" y="109200"/>
                      <a:pt x="28866" y="109214"/>
                      <a:pt x="29980" y="109163"/>
                    </a:cubicBezTo>
                    <a:cubicBezTo>
                      <a:pt x="41760" y="109765"/>
                      <a:pt x="53221" y="105218"/>
                      <a:pt x="61384" y="96702"/>
                    </a:cubicBezTo>
                    <a:lnTo>
                      <a:pt x="59265" y="107917"/>
                    </a:lnTo>
                    <a:lnTo>
                      <a:pt x="59265" y="107917"/>
                    </a:lnTo>
                    <a:lnTo>
                      <a:pt x="74842" y="107917"/>
                    </a:lnTo>
                    <a:lnTo>
                      <a:pt x="95902" y="0"/>
                    </a:lnTo>
                    <a:lnTo>
                      <a:pt x="95902" y="0"/>
                    </a:lnTo>
                    <a:lnTo>
                      <a:pt x="79951" y="0"/>
                    </a:lnTo>
                    <a:close/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ED44DE23-7081-4AC9-BF06-502BEC71C004}"/>
                  </a:ext>
                </a:extLst>
              </p:cNvPr>
              <p:cNvSpPr/>
              <p:nvPr/>
            </p:nvSpPr>
            <p:spPr>
              <a:xfrm>
                <a:off x="1376472" y="6555186"/>
                <a:ext cx="87480" cy="109664"/>
              </a:xfrm>
              <a:custGeom>
                <a:avLst/>
                <a:gdLst>
                  <a:gd name="connsiteX0" fmla="*/ 64302 w 87480"/>
                  <a:gd name="connsiteY0" fmla="*/ 3 h 109664"/>
                  <a:gd name="connsiteX1" fmla="*/ 34518 w 87480"/>
                  <a:gd name="connsiteY1" fmla="*/ 14209 h 109664"/>
                  <a:gd name="connsiteX2" fmla="*/ 36886 w 87480"/>
                  <a:gd name="connsiteY2" fmla="*/ 1747 h 109664"/>
                  <a:gd name="connsiteX3" fmla="*/ 36886 w 87480"/>
                  <a:gd name="connsiteY3" fmla="*/ 1747 h 109664"/>
                  <a:gd name="connsiteX4" fmla="*/ 21434 w 87480"/>
                  <a:gd name="connsiteY4" fmla="*/ 1747 h 109664"/>
                  <a:gd name="connsiteX5" fmla="*/ 0 w 87480"/>
                  <a:gd name="connsiteY5" fmla="*/ 109664 h 109664"/>
                  <a:gd name="connsiteX6" fmla="*/ 0 w 87480"/>
                  <a:gd name="connsiteY6" fmla="*/ 109664 h 109664"/>
                  <a:gd name="connsiteX7" fmla="*/ 15826 w 87480"/>
                  <a:gd name="connsiteY7" fmla="*/ 109664 h 109664"/>
                  <a:gd name="connsiteX8" fmla="*/ 28288 w 87480"/>
                  <a:gd name="connsiteY8" fmla="*/ 43493 h 109664"/>
                  <a:gd name="connsiteX9" fmla="*/ 59940 w 87480"/>
                  <a:gd name="connsiteY9" fmla="*/ 14209 h 109664"/>
                  <a:gd name="connsiteX10" fmla="*/ 75019 w 87480"/>
                  <a:gd name="connsiteY10" fmla="*/ 21810 h 109664"/>
                  <a:gd name="connsiteX11" fmla="*/ 75019 w 87480"/>
                  <a:gd name="connsiteY11" fmla="*/ 21810 h 109664"/>
                  <a:gd name="connsiteX12" fmla="*/ 87480 w 87480"/>
                  <a:gd name="connsiteY12" fmla="*/ 10346 h 109664"/>
                  <a:gd name="connsiteX13" fmla="*/ 87480 w 87480"/>
                  <a:gd name="connsiteY13" fmla="*/ 10346 h 109664"/>
                  <a:gd name="connsiteX14" fmla="*/ 63928 w 87480"/>
                  <a:gd name="connsiteY14" fmla="*/ 252 h 109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7480" h="109664">
                    <a:moveTo>
                      <a:pt x="64302" y="3"/>
                    </a:moveTo>
                    <a:cubicBezTo>
                      <a:pt x="52709" y="-136"/>
                      <a:pt x="41706" y="5111"/>
                      <a:pt x="34518" y="14209"/>
                    </a:cubicBezTo>
                    <a:lnTo>
                      <a:pt x="36886" y="1747"/>
                    </a:lnTo>
                    <a:lnTo>
                      <a:pt x="36886" y="1747"/>
                    </a:lnTo>
                    <a:lnTo>
                      <a:pt x="21434" y="1747"/>
                    </a:lnTo>
                    <a:lnTo>
                      <a:pt x="0" y="109664"/>
                    </a:lnTo>
                    <a:lnTo>
                      <a:pt x="0" y="109664"/>
                    </a:lnTo>
                    <a:lnTo>
                      <a:pt x="15826" y="109664"/>
                    </a:lnTo>
                    <a:lnTo>
                      <a:pt x="28288" y="43493"/>
                    </a:lnTo>
                    <a:cubicBezTo>
                      <a:pt x="30515" y="27438"/>
                      <a:pt x="43760" y="15183"/>
                      <a:pt x="59940" y="14209"/>
                    </a:cubicBezTo>
                    <a:cubicBezTo>
                      <a:pt x="65919" y="14072"/>
                      <a:pt x="71573" y="16922"/>
                      <a:pt x="75019" y="21810"/>
                    </a:cubicBezTo>
                    <a:lnTo>
                      <a:pt x="75019" y="21810"/>
                    </a:lnTo>
                    <a:lnTo>
                      <a:pt x="87480" y="10346"/>
                    </a:lnTo>
                    <a:lnTo>
                      <a:pt x="87480" y="10346"/>
                    </a:lnTo>
                    <a:cubicBezTo>
                      <a:pt x="81552" y="3603"/>
                      <a:pt x="72899" y="-105"/>
                      <a:pt x="63928" y="2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18C24FD2-AEE2-43CA-8EB3-8E646C2E5E46}"/>
                </a:ext>
              </a:extLst>
            </p:cNvPr>
            <p:cNvSpPr/>
            <p:nvPr/>
          </p:nvSpPr>
          <p:spPr>
            <a:xfrm>
              <a:off x="1159517" y="6556560"/>
              <a:ext cx="96452" cy="108166"/>
            </a:xfrm>
            <a:custGeom>
              <a:avLst/>
              <a:gdLst>
                <a:gd name="connsiteX0" fmla="*/ 23303 w 96452"/>
                <a:gd name="connsiteY0" fmla="*/ 0 h 108166"/>
                <a:gd name="connsiteX1" fmla="*/ 20562 w 96452"/>
                <a:gd name="connsiteY1" fmla="*/ 13708 h 108166"/>
                <a:gd name="connsiteX2" fmla="*/ 20562 w 96452"/>
                <a:gd name="connsiteY2" fmla="*/ 13957 h 108166"/>
                <a:gd name="connsiteX3" fmla="*/ 74271 w 96452"/>
                <a:gd name="connsiteY3" fmla="*/ 13957 h 108166"/>
                <a:gd name="connsiteX4" fmla="*/ 2742 w 96452"/>
                <a:gd name="connsiteY4" fmla="*/ 94957 h 108166"/>
                <a:gd name="connsiteX5" fmla="*/ 2617 w 96452"/>
                <a:gd name="connsiteY5" fmla="*/ 94957 h 108166"/>
                <a:gd name="connsiteX6" fmla="*/ 0 w 96452"/>
                <a:gd name="connsiteY6" fmla="*/ 108166 h 108166"/>
                <a:gd name="connsiteX7" fmla="*/ 76265 w 96452"/>
                <a:gd name="connsiteY7" fmla="*/ 108166 h 108166"/>
                <a:gd name="connsiteX8" fmla="*/ 79006 w 96452"/>
                <a:gd name="connsiteY8" fmla="*/ 94209 h 108166"/>
                <a:gd name="connsiteX9" fmla="*/ 21932 w 96452"/>
                <a:gd name="connsiteY9" fmla="*/ 94209 h 108166"/>
                <a:gd name="connsiteX10" fmla="*/ 93835 w 96452"/>
                <a:gd name="connsiteY10" fmla="*/ 13209 h 108166"/>
                <a:gd name="connsiteX11" fmla="*/ 93835 w 96452"/>
                <a:gd name="connsiteY11" fmla="*/ 13209 h 108166"/>
                <a:gd name="connsiteX12" fmla="*/ 96452 w 96452"/>
                <a:gd name="connsiteY12" fmla="*/ 0 h 108166"/>
                <a:gd name="connsiteX13" fmla="*/ 23303 w 96452"/>
                <a:gd name="connsiteY13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52" h="108166">
                  <a:moveTo>
                    <a:pt x="23303" y="0"/>
                  </a:moveTo>
                  <a:lnTo>
                    <a:pt x="20562" y="13708"/>
                  </a:lnTo>
                  <a:lnTo>
                    <a:pt x="20562" y="13957"/>
                  </a:lnTo>
                  <a:lnTo>
                    <a:pt x="74271" y="13957"/>
                  </a:lnTo>
                  <a:lnTo>
                    <a:pt x="2742" y="94957"/>
                  </a:lnTo>
                  <a:lnTo>
                    <a:pt x="2617" y="94957"/>
                  </a:lnTo>
                  <a:lnTo>
                    <a:pt x="0" y="108166"/>
                  </a:lnTo>
                  <a:lnTo>
                    <a:pt x="76265" y="108166"/>
                  </a:lnTo>
                  <a:lnTo>
                    <a:pt x="79006" y="94209"/>
                  </a:lnTo>
                  <a:lnTo>
                    <a:pt x="21932" y="94209"/>
                  </a:lnTo>
                  <a:lnTo>
                    <a:pt x="93835" y="13209"/>
                  </a:lnTo>
                  <a:lnTo>
                    <a:pt x="93835" y="13209"/>
                  </a:lnTo>
                  <a:lnTo>
                    <a:pt x="96452" y="0"/>
                  </a:lnTo>
                  <a:lnTo>
                    <a:pt x="2330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AEE7F6F4-4D2C-45B3-A061-9606B2BD36A7}"/>
                </a:ext>
              </a:extLst>
            </p:cNvPr>
            <p:cNvSpPr/>
            <p:nvPr/>
          </p:nvSpPr>
          <p:spPr>
            <a:xfrm>
              <a:off x="1466445" y="6556560"/>
              <a:ext cx="37259" cy="108166"/>
            </a:xfrm>
            <a:custGeom>
              <a:avLst/>
              <a:gdLst>
                <a:gd name="connsiteX0" fmla="*/ 21683 w 37259"/>
                <a:gd name="connsiteY0" fmla="*/ 0 h 108166"/>
                <a:gd name="connsiteX1" fmla="*/ 0 w 37259"/>
                <a:gd name="connsiteY1" fmla="*/ 107917 h 108166"/>
                <a:gd name="connsiteX2" fmla="*/ 0 w 37259"/>
                <a:gd name="connsiteY2" fmla="*/ 108166 h 108166"/>
                <a:gd name="connsiteX3" fmla="*/ 15702 w 37259"/>
                <a:gd name="connsiteY3" fmla="*/ 108166 h 108166"/>
                <a:gd name="connsiteX4" fmla="*/ 37260 w 37259"/>
                <a:gd name="connsiteY4" fmla="*/ 0 h 108166"/>
                <a:gd name="connsiteX5" fmla="*/ 21683 w 37259"/>
                <a:gd name="connsiteY5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59" h="108166">
                  <a:moveTo>
                    <a:pt x="21683" y="0"/>
                  </a:moveTo>
                  <a:lnTo>
                    <a:pt x="0" y="107917"/>
                  </a:lnTo>
                  <a:lnTo>
                    <a:pt x="0" y="108166"/>
                  </a:lnTo>
                  <a:lnTo>
                    <a:pt x="15702" y="108166"/>
                  </a:lnTo>
                  <a:lnTo>
                    <a:pt x="37260" y="0"/>
                  </a:lnTo>
                  <a:lnTo>
                    <a:pt x="2168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grpSp>
          <p:nvGrpSpPr>
            <p:cNvPr id="17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518879" y="6507337"/>
              <a:ext cx="191395" cy="158803"/>
              <a:chOff x="1518879" y="6507337"/>
              <a:chExt cx="191395" cy="158803"/>
            </a:xfrm>
            <a:grpFill/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2186F78-5D28-4695-8B1C-5A3F1A53AAB3}"/>
                  </a:ext>
                </a:extLst>
              </p:cNvPr>
              <p:cNvSpPr/>
              <p:nvPr/>
            </p:nvSpPr>
            <p:spPr>
              <a:xfrm>
                <a:off x="1614114" y="6507337"/>
                <a:ext cx="96160" cy="157638"/>
              </a:xfrm>
              <a:custGeom>
                <a:avLst/>
                <a:gdLst>
                  <a:gd name="connsiteX0" fmla="*/ 66046 w 96160"/>
                  <a:gd name="connsiteY0" fmla="*/ 47852 h 157638"/>
                  <a:gd name="connsiteX1" fmla="*/ 35142 w 96160"/>
                  <a:gd name="connsiteY1" fmla="*/ 60314 h 157638"/>
                  <a:gd name="connsiteX2" fmla="*/ 47603 w 96160"/>
                  <a:gd name="connsiteY2" fmla="*/ 0 h 157638"/>
                  <a:gd name="connsiteX3" fmla="*/ 31652 w 96160"/>
                  <a:gd name="connsiteY3" fmla="*/ 0 h 157638"/>
                  <a:gd name="connsiteX4" fmla="*/ 0 w 96160"/>
                  <a:gd name="connsiteY4" fmla="*/ 157389 h 157638"/>
                  <a:gd name="connsiteX5" fmla="*/ 15701 w 96160"/>
                  <a:gd name="connsiteY5" fmla="*/ 157389 h 157638"/>
                  <a:gd name="connsiteX6" fmla="*/ 28911 w 96160"/>
                  <a:gd name="connsiteY6" fmla="*/ 91218 h 157638"/>
                  <a:gd name="connsiteX7" fmla="*/ 60563 w 96160"/>
                  <a:gd name="connsiteY7" fmla="*/ 62058 h 157638"/>
                  <a:gd name="connsiteX8" fmla="*/ 79837 w 96160"/>
                  <a:gd name="connsiteY8" fmla="*/ 77742 h 157638"/>
                  <a:gd name="connsiteX9" fmla="*/ 79878 w 96160"/>
                  <a:gd name="connsiteY9" fmla="*/ 80875 h 157638"/>
                  <a:gd name="connsiteX10" fmla="*/ 78757 w 96160"/>
                  <a:gd name="connsiteY10" fmla="*/ 90969 h 157638"/>
                  <a:gd name="connsiteX11" fmla="*/ 65423 w 96160"/>
                  <a:gd name="connsiteY11" fmla="*/ 157638 h 157638"/>
                  <a:gd name="connsiteX12" fmla="*/ 81125 w 96160"/>
                  <a:gd name="connsiteY12" fmla="*/ 157638 h 157638"/>
                  <a:gd name="connsiteX13" fmla="*/ 94957 w 96160"/>
                  <a:gd name="connsiteY13" fmla="*/ 89474 h 157638"/>
                  <a:gd name="connsiteX14" fmla="*/ 96078 w 96160"/>
                  <a:gd name="connsiteY14" fmla="*/ 78757 h 157638"/>
                  <a:gd name="connsiteX15" fmla="*/ 69522 w 96160"/>
                  <a:gd name="connsiteY15" fmla="*/ 47902 h 157638"/>
                  <a:gd name="connsiteX16" fmla="*/ 66046 w 96160"/>
                  <a:gd name="connsiteY16" fmla="*/ 47852 h 157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160" h="157638">
                    <a:moveTo>
                      <a:pt x="66046" y="47852"/>
                    </a:moveTo>
                    <a:cubicBezTo>
                      <a:pt x="54431" y="47363"/>
                      <a:pt x="43168" y="51904"/>
                      <a:pt x="35142" y="60314"/>
                    </a:cubicBezTo>
                    <a:lnTo>
                      <a:pt x="47603" y="0"/>
                    </a:lnTo>
                    <a:lnTo>
                      <a:pt x="31652" y="0"/>
                    </a:lnTo>
                    <a:lnTo>
                      <a:pt x="0" y="157389"/>
                    </a:lnTo>
                    <a:lnTo>
                      <a:pt x="15701" y="157389"/>
                    </a:lnTo>
                    <a:lnTo>
                      <a:pt x="28911" y="91218"/>
                    </a:lnTo>
                    <a:cubicBezTo>
                      <a:pt x="30603" y="74910"/>
                      <a:pt x="44170" y="62411"/>
                      <a:pt x="60563" y="62058"/>
                    </a:cubicBezTo>
                    <a:cubicBezTo>
                      <a:pt x="70216" y="61067"/>
                      <a:pt x="78845" y="68088"/>
                      <a:pt x="79837" y="77742"/>
                    </a:cubicBezTo>
                    <a:cubicBezTo>
                      <a:pt x="79945" y="78783"/>
                      <a:pt x="79958" y="79832"/>
                      <a:pt x="79878" y="80875"/>
                    </a:cubicBezTo>
                    <a:cubicBezTo>
                      <a:pt x="79822" y="84268"/>
                      <a:pt x="79446" y="87647"/>
                      <a:pt x="78757" y="90969"/>
                    </a:cubicBezTo>
                    <a:lnTo>
                      <a:pt x="65423" y="157638"/>
                    </a:lnTo>
                    <a:lnTo>
                      <a:pt x="81125" y="157638"/>
                    </a:lnTo>
                    <a:lnTo>
                      <a:pt x="94957" y="89474"/>
                    </a:lnTo>
                    <a:cubicBezTo>
                      <a:pt x="95657" y="85943"/>
                      <a:pt x="96034" y="82356"/>
                      <a:pt x="96078" y="78757"/>
                    </a:cubicBezTo>
                    <a:cubicBezTo>
                      <a:pt x="97265" y="62903"/>
                      <a:pt x="85375" y="49089"/>
                      <a:pt x="69522" y="47902"/>
                    </a:cubicBezTo>
                    <a:cubicBezTo>
                      <a:pt x="68365" y="47815"/>
                      <a:pt x="67205" y="47799"/>
                      <a:pt x="66046" y="478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1FE5475E-83C3-4BE3-BBF1-FAE9A6986B3F}"/>
                  </a:ext>
                </a:extLst>
              </p:cNvPr>
              <p:cNvSpPr/>
              <p:nvPr/>
            </p:nvSpPr>
            <p:spPr>
              <a:xfrm>
                <a:off x="1518879" y="6555189"/>
                <a:ext cx="87882" cy="110951"/>
              </a:xfrm>
              <a:custGeom>
                <a:avLst/>
                <a:gdLst>
                  <a:gd name="connsiteX0" fmla="*/ 56853 w 87882"/>
                  <a:gd name="connsiteY0" fmla="*/ 0 h 110951"/>
                  <a:gd name="connsiteX1" fmla="*/ 1649 w 87882"/>
                  <a:gd name="connsiteY1" fmla="*/ 55329 h 110951"/>
                  <a:gd name="connsiteX2" fmla="*/ 153 w 87882"/>
                  <a:gd name="connsiteY2" fmla="*/ 71903 h 110951"/>
                  <a:gd name="connsiteX3" fmla="*/ 32484 w 87882"/>
                  <a:gd name="connsiteY3" fmla="*/ 110801 h 110951"/>
                  <a:gd name="connsiteX4" fmla="*/ 37538 w 87882"/>
                  <a:gd name="connsiteY4" fmla="*/ 110908 h 110951"/>
                  <a:gd name="connsiteX5" fmla="*/ 73552 w 87882"/>
                  <a:gd name="connsiteY5" fmla="*/ 95705 h 110951"/>
                  <a:gd name="connsiteX6" fmla="*/ 73552 w 87882"/>
                  <a:gd name="connsiteY6" fmla="*/ 95705 h 110951"/>
                  <a:gd name="connsiteX7" fmla="*/ 64455 w 87882"/>
                  <a:gd name="connsiteY7" fmla="*/ 84614 h 110951"/>
                  <a:gd name="connsiteX8" fmla="*/ 64455 w 87882"/>
                  <a:gd name="connsiteY8" fmla="*/ 84614 h 110951"/>
                  <a:gd name="connsiteX9" fmla="*/ 64455 w 87882"/>
                  <a:gd name="connsiteY9" fmla="*/ 84614 h 110951"/>
                  <a:gd name="connsiteX10" fmla="*/ 38535 w 87882"/>
                  <a:gd name="connsiteY10" fmla="*/ 97075 h 110951"/>
                  <a:gd name="connsiteX11" fmla="*/ 15233 w 87882"/>
                  <a:gd name="connsiteY11" fmla="*/ 75551 h 110951"/>
                  <a:gd name="connsiteX12" fmla="*/ 15356 w 87882"/>
                  <a:gd name="connsiteY12" fmla="*/ 72152 h 110951"/>
                  <a:gd name="connsiteX13" fmla="*/ 17101 w 87882"/>
                  <a:gd name="connsiteY13" fmla="*/ 55952 h 110951"/>
                  <a:gd name="connsiteX14" fmla="*/ 31058 w 87882"/>
                  <a:gd name="connsiteY14" fmla="*/ 25048 h 110951"/>
                  <a:gd name="connsiteX15" fmla="*/ 55233 w 87882"/>
                  <a:gd name="connsiteY15" fmla="*/ 14206 h 110951"/>
                  <a:gd name="connsiteX16" fmla="*/ 76293 w 87882"/>
                  <a:gd name="connsiteY16" fmla="*/ 26668 h 110951"/>
                  <a:gd name="connsiteX17" fmla="*/ 76293 w 87882"/>
                  <a:gd name="connsiteY17" fmla="*/ 26668 h 110951"/>
                  <a:gd name="connsiteX18" fmla="*/ 87883 w 87882"/>
                  <a:gd name="connsiteY18" fmla="*/ 16823 h 110951"/>
                  <a:gd name="connsiteX19" fmla="*/ 87883 w 87882"/>
                  <a:gd name="connsiteY19" fmla="*/ 16823 h 110951"/>
                  <a:gd name="connsiteX20" fmla="*/ 56729 w 87882"/>
                  <a:gd name="connsiteY20" fmla="*/ 748 h 11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882" h="110951">
                    <a:moveTo>
                      <a:pt x="56853" y="0"/>
                    </a:moveTo>
                    <a:cubicBezTo>
                      <a:pt x="28192" y="0"/>
                      <a:pt x="8129" y="20188"/>
                      <a:pt x="1649" y="55329"/>
                    </a:cubicBezTo>
                    <a:cubicBezTo>
                      <a:pt x="671" y="60800"/>
                      <a:pt x="170" y="66345"/>
                      <a:pt x="153" y="71903"/>
                    </a:cubicBezTo>
                    <a:cubicBezTo>
                      <a:pt x="-1660" y="91572"/>
                      <a:pt x="12814" y="108987"/>
                      <a:pt x="32484" y="110801"/>
                    </a:cubicBezTo>
                    <a:cubicBezTo>
                      <a:pt x="34163" y="110955"/>
                      <a:pt x="35853" y="110991"/>
                      <a:pt x="37538" y="110908"/>
                    </a:cubicBezTo>
                    <a:cubicBezTo>
                      <a:pt x="51112" y="110955"/>
                      <a:pt x="64118" y="105465"/>
                      <a:pt x="73552" y="95705"/>
                    </a:cubicBezTo>
                    <a:lnTo>
                      <a:pt x="73552" y="95705"/>
                    </a:lnTo>
                    <a:lnTo>
                      <a:pt x="64455" y="84614"/>
                    </a:lnTo>
                    <a:lnTo>
                      <a:pt x="64455" y="84614"/>
                    </a:lnTo>
                    <a:lnTo>
                      <a:pt x="64455" y="84614"/>
                    </a:lnTo>
                    <a:cubicBezTo>
                      <a:pt x="58138" y="92466"/>
                      <a:pt x="48613" y="97045"/>
                      <a:pt x="38535" y="97075"/>
                    </a:cubicBezTo>
                    <a:cubicBezTo>
                      <a:pt x="26157" y="97566"/>
                      <a:pt x="15724" y="87929"/>
                      <a:pt x="15233" y="75551"/>
                    </a:cubicBezTo>
                    <a:cubicBezTo>
                      <a:pt x="15188" y="74416"/>
                      <a:pt x="15229" y="73280"/>
                      <a:pt x="15356" y="72152"/>
                    </a:cubicBezTo>
                    <a:cubicBezTo>
                      <a:pt x="15424" y="66709"/>
                      <a:pt x="16008" y="61285"/>
                      <a:pt x="17101" y="55952"/>
                    </a:cubicBezTo>
                    <a:cubicBezTo>
                      <a:pt x="18838" y="44568"/>
                      <a:pt x="23666" y="33878"/>
                      <a:pt x="31058" y="25048"/>
                    </a:cubicBezTo>
                    <a:cubicBezTo>
                      <a:pt x="37213" y="18167"/>
                      <a:pt x="46002" y="14225"/>
                      <a:pt x="55233" y="14206"/>
                    </a:cubicBezTo>
                    <a:cubicBezTo>
                      <a:pt x="64085" y="13892"/>
                      <a:pt x="72308" y="18758"/>
                      <a:pt x="76293" y="26668"/>
                    </a:cubicBezTo>
                    <a:lnTo>
                      <a:pt x="76293" y="26668"/>
                    </a:lnTo>
                    <a:lnTo>
                      <a:pt x="87883" y="16823"/>
                    </a:lnTo>
                    <a:lnTo>
                      <a:pt x="87883" y="16823"/>
                    </a:lnTo>
                    <a:cubicBezTo>
                      <a:pt x="81104" y="6298"/>
                      <a:pt x="69235" y="174"/>
                      <a:pt x="56729" y="748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41B77B6E-E7CB-412B-95AC-A9322C6799BB}"/>
                </a:ext>
              </a:extLst>
            </p:cNvPr>
            <p:cNvSpPr/>
            <p:nvPr/>
          </p:nvSpPr>
          <p:spPr>
            <a:xfrm>
              <a:off x="1493985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832E5C1A-13CE-49A6-B590-B6EAA5F9E1AD}"/>
                </a:ext>
              </a:extLst>
            </p:cNvPr>
            <p:cNvSpPr/>
            <p:nvPr/>
          </p:nvSpPr>
          <p:spPr>
            <a:xfrm>
              <a:off x="1340708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63AE00B0-780F-4053-8FE9-B7D321217AFF}"/>
                </a:ext>
              </a:extLst>
            </p:cNvPr>
            <p:cNvSpPr/>
            <p:nvPr/>
          </p:nvSpPr>
          <p:spPr>
            <a:xfrm>
              <a:off x="1298712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702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702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2406CEAF-7399-4CCB-A322-03F0BA2532F5}"/>
                </a:ext>
              </a:extLst>
            </p:cNvPr>
            <p:cNvSpPr/>
            <p:nvPr/>
          </p:nvSpPr>
          <p:spPr>
            <a:xfrm>
              <a:off x="731837" y="6507088"/>
              <a:ext cx="417960" cy="157638"/>
            </a:xfrm>
            <a:custGeom>
              <a:avLst/>
              <a:gdLst>
                <a:gd name="connsiteX0" fmla="*/ 368612 w 417960"/>
                <a:gd name="connsiteY0" fmla="*/ 0 h 157638"/>
                <a:gd name="connsiteX1" fmla="*/ 356151 w 417960"/>
                <a:gd name="connsiteY1" fmla="*/ 61062 h 157638"/>
                <a:gd name="connsiteX2" fmla="*/ 320760 w 417960"/>
                <a:gd name="connsiteY2" fmla="*/ 61062 h 157638"/>
                <a:gd name="connsiteX3" fmla="*/ 333222 w 417960"/>
                <a:gd name="connsiteY3" fmla="*/ 0 h 157638"/>
                <a:gd name="connsiteX4" fmla="*/ 31652 w 417960"/>
                <a:gd name="connsiteY4" fmla="*/ 0 h 157638"/>
                <a:gd name="connsiteX5" fmla="*/ 0 w 417960"/>
                <a:gd name="connsiteY5" fmla="*/ 157638 h 157638"/>
                <a:gd name="connsiteX6" fmla="*/ 120254 w 417960"/>
                <a:gd name="connsiteY6" fmla="*/ 157638 h 157638"/>
                <a:gd name="connsiteX7" fmla="*/ 128105 w 417960"/>
                <a:gd name="connsiteY7" fmla="*/ 118260 h 157638"/>
                <a:gd name="connsiteX8" fmla="*/ 57074 w 417960"/>
                <a:gd name="connsiteY8" fmla="*/ 118260 h 157638"/>
                <a:gd name="connsiteX9" fmla="*/ 61435 w 417960"/>
                <a:gd name="connsiteY9" fmla="*/ 96577 h 157638"/>
                <a:gd name="connsiteX10" fmla="*/ 132342 w 417960"/>
                <a:gd name="connsiteY10" fmla="*/ 96577 h 157638"/>
                <a:gd name="connsiteX11" fmla="*/ 139569 w 417960"/>
                <a:gd name="connsiteY11" fmla="*/ 61062 h 157638"/>
                <a:gd name="connsiteX12" fmla="*/ 68538 w 417960"/>
                <a:gd name="connsiteY12" fmla="*/ 61062 h 157638"/>
                <a:gd name="connsiteX13" fmla="*/ 72900 w 417960"/>
                <a:gd name="connsiteY13" fmla="*/ 39378 h 157638"/>
                <a:gd name="connsiteX14" fmla="*/ 185303 w 417960"/>
                <a:gd name="connsiteY14" fmla="*/ 39378 h 157638"/>
                <a:gd name="connsiteX15" fmla="*/ 161626 w 417960"/>
                <a:gd name="connsiteY15" fmla="*/ 157638 h 157638"/>
                <a:gd name="connsiteX16" fmla="*/ 210849 w 417960"/>
                <a:gd name="connsiteY16" fmla="*/ 157638 h 157638"/>
                <a:gd name="connsiteX17" fmla="*/ 234651 w 417960"/>
                <a:gd name="connsiteY17" fmla="*/ 39378 h 157638"/>
                <a:gd name="connsiteX18" fmla="*/ 276023 w 417960"/>
                <a:gd name="connsiteY18" fmla="*/ 39378 h 157638"/>
                <a:gd name="connsiteX19" fmla="*/ 252222 w 417960"/>
                <a:gd name="connsiteY19" fmla="*/ 157638 h 157638"/>
                <a:gd name="connsiteX20" fmla="*/ 301569 w 417960"/>
                <a:gd name="connsiteY20" fmla="*/ 157638 h 157638"/>
                <a:gd name="connsiteX21" fmla="*/ 313657 w 417960"/>
                <a:gd name="connsiteY21" fmla="*/ 96577 h 157638"/>
                <a:gd name="connsiteX22" fmla="*/ 349172 w 417960"/>
                <a:gd name="connsiteY22" fmla="*/ 96577 h 157638"/>
                <a:gd name="connsiteX23" fmla="*/ 336960 w 417960"/>
                <a:gd name="connsiteY23" fmla="*/ 157638 h 157638"/>
                <a:gd name="connsiteX24" fmla="*/ 386308 w 417960"/>
                <a:gd name="connsiteY24" fmla="*/ 157638 h 157638"/>
                <a:gd name="connsiteX25" fmla="*/ 417960 w 417960"/>
                <a:gd name="connsiteY25" fmla="*/ 0 h 157638"/>
                <a:gd name="connsiteX26" fmla="*/ 368612 w 417960"/>
                <a:gd name="connsiteY26" fmla="*/ 0 h 157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7960" h="157638">
                  <a:moveTo>
                    <a:pt x="368612" y="0"/>
                  </a:moveTo>
                  <a:lnTo>
                    <a:pt x="356151" y="61062"/>
                  </a:lnTo>
                  <a:lnTo>
                    <a:pt x="320760" y="61062"/>
                  </a:lnTo>
                  <a:lnTo>
                    <a:pt x="333222" y="0"/>
                  </a:lnTo>
                  <a:lnTo>
                    <a:pt x="31652" y="0"/>
                  </a:lnTo>
                  <a:lnTo>
                    <a:pt x="0" y="157638"/>
                  </a:lnTo>
                  <a:lnTo>
                    <a:pt x="120254" y="157638"/>
                  </a:lnTo>
                  <a:lnTo>
                    <a:pt x="128105" y="118260"/>
                  </a:lnTo>
                  <a:lnTo>
                    <a:pt x="57074" y="118260"/>
                  </a:lnTo>
                  <a:lnTo>
                    <a:pt x="61435" y="96577"/>
                  </a:lnTo>
                  <a:lnTo>
                    <a:pt x="132342" y="96577"/>
                  </a:lnTo>
                  <a:lnTo>
                    <a:pt x="139569" y="61062"/>
                  </a:lnTo>
                  <a:lnTo>
                    <a:pt x="68538" y="61062"/>
                  </a:lnTo>
                  <a:lnTo>
                    <a:pt x="72900" y="39378"/>
                  </a:lnTo>
                  <a:lnTo>
                    <a:pt x="185303" y="39378"/>
                  </a:lnTo>
                  <a:lnTo>
                    <a:pt x="161626" y="157638"/>
                  </a:lnTo>
                  <a:lnTo>
                    <a:pt x="210849" y="157638"/>
                  </a:lnTo>
                  <a:lnTo>
                    <a:pt x="234651" y="39378"/>
                  </a:lnTo>
                  <a:lnTo>
                    <a:pt x="276023" y="39378"/>
                  </a:lnTo>
                  <a:lnTo>
                    <a:pt x="252222" y="157638"/>
                  </a:lnTo>
                  <a:lnTo>
                    <a:pt x="301569" y="157638"/>
                  </a:lnTo>
                  <a:lnTo>
                    <a:pt x="313657" y="96577"/>
                  </a:lnTo>
                  <a:lnTo>
                    <a:pt x="349172" y="96577"/>
                  </a:lnTo>
                  <a:lnTo>
                    <a:pt x="336960" y="157638"/>
                  </a:lnTo>
                  <a:lnTo>
                    <a:pt x="386308" y="157638"/>
                  </a:lnTo>
                  <a:lnTo>
                    <a:pt x="417960" y="0"/>
                  </a:lnTo>
                  <a:lnTo>
                    <a:pt x="368612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1683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6E51-36C9-4BEE-A761-33378A0DF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3692" y="6522444"/>
            <a:ext cx="612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C24B811A-7BF8-42BC-89B5-34B62FF3B109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1EC403-6E63-4450-AFDD-66CA49D6C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1700" y="6522444"/>
            <a:ext cx="5400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Physical Human Robot Interaction (2024)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FCC57-7DDC-4B2C-A6BE-862DAF9C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7585" y="6522444"/>
            <a:ext cx="322577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9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0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3" pos="7219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orient="horz" pos="890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platzhalter 18" descr="Ein Bild, das Gebäude, Stadt, Schloss, Turm enthält.&#10;&#10;Automatisch generierte Beschreibung">
            <a:extLst>
              <a:ext uri="{FF2B5EF4-FFF2-40B4-BE49-F238E27FC236}">
                <a16:creationId xmlns:a16="http://schemas.microsoft.com/office/drawing/2014/main" id="{882FF669-564A-4497-A386-BA8B28F256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" b="461"/>
          <a:stretch>
            <a:fillRect/>
          </a:stretch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C1FB292-90C1-439C-8480-EB4116CF23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0057" cy="2772000"/>
          </a:xfrm>
        </p:spPr>
        <p:txBody>
          <a:bodyPr/>
          <a:lstStyle/>
          <a:p>
            <a:r>
              <a:rPr lang="de-DE"/>
              <a:t>Force </a:t>
            </a:r>
            <a:r>
              <a:rPr lang="de-DE" err="1"/>
              <a:t>Scaling</a:t>
            </a:r>
            <a:r>
              <a:rPr lang="de-DE"/>
              <a:t> in Rehab</a:t>
            </a:r>
            <a:endParaRPr lang="de-CH"/>
          </a:p>
        </p:txBody>
      </p:sp>
      <p:sp>
        <p:nvSpPr>
          <p:cNvPr id="2" name="Bildplatzhalter 1">
            <a:extLst>
              <a:ext uri="{FF2B5EF4-FFF2-40B4-BE49-F238E27FC236}">
                <a16:creationId xmlns:a16="http://schemas.microsoft.com/office/drawing/2014/main" id="{11ADABBC-2742-48DB-BA2B-E411F07CEE7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r>
              <a:rPr lang="de-CH" err="1"/>
              <a:t>Physical</a:t>
            </a:r>
            <a:r>
              <a:rPr lang="de-CH"/>
              <a:t> Human Robot Interaction</a:t>
            </a:r>
            <a:endParaRPr lang="LID4096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171C1F6-869F-40B1-8975-92FF2042F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b="1"/>
              <a:t>Thorbjörn Höllwarth, Michel Vogt</a:t>
            </a:r>
          </a:p>
          <a:p>
            <a:r>
              <a:rPr lang="de-DE" sz="1600"/>
              <a:t>Supervisor: Nadine Dominik</a:t>
            </a:r>
          </a:p>
          <a:p>
            <a:endParaRPr lang="de-DE"/>
          </a:p>
          <a:p>
            <a:r>
              <a:rPr lang="de-DE"/>
              <a:t>19</a:t>
            </a:r>
            <a:r>
              <a:rPr lang="de-DE" baseline="30000"/>
              <a:t>th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December</a:t>
            </a:r>
            <a:r>
              <a:rPr lang="de-DE"/>
              <a:t> 2024, ETH Zürich</a:t>
            </a:r>
            <a:endParaRPr lang="de-CH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C6B18E6F-BDD9-4B0B-9B9E-C25187E0E1F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/>
              <a:t>Rehabilitation Engineering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36168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15592-A9EC-A7E3-1C29-477CFD73A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– Force Distortion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C903C-14DB-387B-9FBC-7E81E3DED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617DA-50CA-4254-9308-D58A55E3A2C5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A9F6E-D925-9EC2-007D-8A7EFD1E3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10</a:t>
            </a:fld>
            <a:endParaRPr lang="de-CH" noProof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3170F30-826D-F986-7801-40B9F7477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2E2EACF-3F89-D919-C91A-4CC0F1EF5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9759" y="1452649"/>
            <a:ext cx="5080007" cy="395270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61F658F-C52D-73EA-19F5-2CBB032CF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35" y="1452649"/>
            <a:ext cx="5080007" cy="3952702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E549A354-8A72-DFD2-1061-7F04D99975B2}"/>
              </a:ext>
            </a:extLst>
          </p:cNvPr>
          <p:cNvSpPr/>
          <p:nvPr/>
        </p:nvSpPr>
        <p:spPr>
          <a:xfrm>
            <a:off x="5400136" y="2829464"/>
            <a:ext cx="293298" cy="28467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BAA4377-B246-783A-7403-9FEBC15217E5}"/>
              </a:ext>
            </a:extLst>
          </p:cNvPr>
          <p:cNvSpPr/>
          <p:nvPr/>
        </p:nvSpPr>
        <p:spPr>
          <a:xfrm>
            <a:off x="10841548" y="2386642"/>
            <a:ext cx="293298" cy="28467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8941969-4C4F-4A65-2578-C26BB4EBAD67}"/>
              </a:ext>
            </a:extLst>
          </p:cNvPr>
          <p:cNvSpPr/>
          <p:nvPr/>
        </p:nvSpPr>
        <p:spPr>
          <a:xfrm>
            <a:off x="6905027" y="2306129"/>
            <a:ext cx="293298" cy="284672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93637DD-BBD2-1BC9-D6D9-C81B80551D01}"/>
              </a:ext>
            </a:extLst>
          </p:cNvPr>
          <p:cNvSpPr/>
          <p:nvPr/>
        </p:nvSpPr>
        <p:spPr>
          <a:xfrm>
            <a:off x="1463615" y="2566360"/>
            <a:ext cx="293298" cy="284672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91369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C626B-B5C3-B8C4-E3BE-E53E79275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Comparison To Literature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72038-9336-583D-F26F-EA52CB549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06CF3-DA39-4089-ACD0-3240466B0BE4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030A0-C96D-3423-6BBF-DD0F79672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E3BC6-653D-9F64-45C4-2104523B8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11</a:t>
            </a:fld>
            <a:endParaRPr lang="de-CH" noProof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D2CFE3C-0D0C-2C64-F53D-19F5ADFBA0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098379"/>
              </p:ext>
            </p:extLst>
          </p:nvPr>
        </p:nvGraphicFramePr>
        <p:xfrm>
          <a:off x="1393476" y="1906439"/>
          <a:ext cx="5280494" cy="27374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7966">
                  <a:extLst>
                    <a:ext uri="{9D8B030D-6E8A-4147-A177-3AD203B41FA5}">
                      <a16:colId xmlns:a16="http://schemas.microsoft.com/office/drawing/2014/main" val="1822827666"/>
                    </a:ext>
                  </a:extLst>
                </a:gridCol>
                <a:gridCol w="2061713">
                  <a:extLst>
                    <a:ext uri="{9D8B030D-6E8A-4147-A177-3AD203B41FA5}">
                      <a16:colId xmlns:a16="http://schemas.microsoft.com/office/drawing/2014/main" val="3951322846"/>
                    </a:ext>
                  </a:extLst>
                </a:gridCol>
                <a:gridCol w="1920815">
                  <a:extLst>
                    <a:ext uri="{9D8B030D-6E8A-4147-A177-3AD203B41FA5}">
                      <a16:colId xmlns:a16="http://schemas.microsoft.com/office/drawing/2014/main" val="2723392727"/>
                    </a:ext>
                  </a:extLst>
                </a:gridCol>
              </a:tblGrid>
              <a:tr h="684362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JND</a:t>
                      </a:r>
                      <a:endParaRPr lang="LID4096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Our Study</a:t>
                      </a:r>
                      <a:endParaRPr lang="LID4096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Brewer et al. (2005)</a:t>
                      </a:r>
                      <a:r>
                        <a:rPr lang="en-GB" sz="1800" b="1" baseline="300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GB" sz="1800" b="1" baseline="30000">
                          <a:solidFill>
                            <a:schemeClr val="tx1"/>
                          </a:solidFill>
                        </a:rPr>
                        <a:t>[2]</a:t>
                      </a:r>
                      <a:endParaRPr lang="LID4096" b="1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1176577"/>
                  </a:ext>
                </a:extLst>
              </a:tr>
              <a:tr h="684362"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Mean</a:t>
                      </a:r>
                      <a:endParaRPr lang="LID4096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10.78 ± 5.95 %</a:t>
                      </a:r>
                      <a:endParaRPr lang="LID4096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19.70 ± 1.85 %</a:t>
                      </a:r>
                      <a:endParaRPr lang="LID4096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054921"/>
                  </a:ext>
                </a:extLst>
              </a:tr>
              <a:tr h="684362"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Min</a:t>
                      </a:r>
                      <a:endParaRPr lang="LID4096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6.00%</a:t>
                      </a:r>
                      <a:endParaRPr lang="LID4096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12.06%</a:t>
                      </a:r>
                      <a:endParaRPr lang="LID4096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3848662"/>
                  </a:ext>
                </a:extLst>
              </a:tr>
              <a:tr h="684362"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Max</a:t>
                      </a:r>
                      <a:endParaRPr lang="LID4096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19.08%</a:t>
                      </a:r>
                      <a:endParaRPr lang="LID4096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31.7%</a:t>
                      </a:r>
                      <a:endParaRPr lang="LID4096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25677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F4961A9-BD0F-D7D2-FE05-A8DCCE42B030}"/>
              </a:ext>
            </a:extLst>
          </p:cNvPr>
          <p:cNvSpPr txBox="1"/>
          <p:nvPr/>
        </p:nvSpPr>
        <p:spPr>
          <a:xfrm>
            <a:off x="7268065" y="1806946"/>
            <a:ext cx="44293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Why the difference?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Definition of JND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Dynamic vs static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Age of subjects</a:t>
            </a:r>
          </a:p>
          <a:p>
            <a:endParaRPr lang="LID4096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7E0307-7D41-487A-223A-DA1E4C9F6F95}"/>
              </a:ext>
            </a:extLst>
          </p:cNvPr>
          <p:cNvSpPr txBox="1"/>
          <p:nvPr/>
        </p:nvSpPr>
        <p:spPr>
          <a:xfrm>
            <a:off x="2749670" y="1437614"/>
            <a:ext cx="4429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JND of Index Finger</a:t>
            </a:r>
            <a:endParaRPr lang="LID4096" b="1"/>
          </a:p>
        </p:txBody>
      </p:sp>
    </p:spTree>
    <p:extLst>
      <p:ext uri="{BB962C8B-B14F-4D97-AF65-F5344CB8AC3E}">
        <p14:creationId xmlns:p14="http://schemas.microsoft.com/office/powerpoint/2010/main" val="2059744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C2CF5-B133-79F5-0297-1F3C883E0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Comparison To Literature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3BD33-751D-7236-3554-0D4AAD43B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06CF3-DA39-4089-ACD0-3240466B0BE4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75AD6-B054-B880-D0C6-DF15E98CC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1AE080-5B9E-DB8E-A329-031ABF1D4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12</a:t>
            </a:fld>
            <a:endParaRPr lang="de-CH" noProof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94F731-8196-3EDC-88A3-9E847E04C3B9}"/>
              </a:ext>
            </a:extLst>
          </p:cNvPr>
          <p:cNvSpPr txBox="1"/>
          <p:nvPr/>
        </p:nvSpPr>
        <p:spPr>
          <a:xfrm>
            <a:off x="5969479" y="1404790"/>
            <a:ext cx="6094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/>
              <a:t>Brewer et al. (2005)</a:t>
            </a:r>
            <a:r>
              <a:rPr lang="en-GB" sz="1800" b="1" baseline="3000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GB" sz="1800" b="1" baseline="30000">
                <a:solidFill>
                  <a:schemeClr val="tx1"/>
                </a:solidFill>
              </a:rPr>
              <a:t>[2]</a:t>
            </a:r>
            <a:endParaRPr lang="LID4096" b="1">
              <a:solidFill>
                <a:schemeClr val="tx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6ECCFB-9A4E-0425-3F27-439E4A843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479" y="1774122"/>
            <a:ext cx="5578057" cy="399539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35A138D-C7AC-E544-D59B-0D919989D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37" y="1794020"/>
            <a:ext cx="5080007" cy="429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318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91ABA-5E4F-C471-D73D-4C62D5B45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Limitations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8F3DF-7D71-C8FB-B9C1-5A589F00C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1072" y="1353418"/>
            <a:ext cx="2503069" cy="4151163"/>
          </a:xfrm>
        </p:spPr>
        <p:txBody>
          <a:bodyPr/>
          <a:lstStyle/>
          <a:p>
            <a:r>
              <a:rPr lang="en-US" b="1"/>
              <a:t># of subjects</a:t>
            </a:r>
          </a:p>
          <a:p>
            <a:r>
              <a:rPr lang="en-US" b="1"/>
              <a:t># of trials</a:t>
            </a:r>
          </a:p>
          <a:p>
            <a:r>
              <a:rPr lang="en-US" b="1"/>
              <a:t>Controlled variables</a:t>
            </a:r>
          </a:p>
          <a:p>
            <a:pPr lvl="1"/>
            <a:r>
              <a:rPr lang="en-US"/>
              <a:t>Finger position</a:t>
            </a:r>
          </a:p>
          <a:p>
            <a:pPr lvl="1"/>
            <a:r>
              <a:rPr lang="en-US"/>
              <a:t>Support by other muscle groups</a:t>
            </a:r>
          </a:p>
          <a:p>
            <a:pPr lvl="1"/>
            <a:r>
              <a:rPr lang="en-US"/>
              <a:t>Time spent at force</a:t>
            </a:r>
          </a:p>
          <a:p>
            <a:pPr lvl="1"/>
            <a:r>
              <a:rPr lang="en-US"/>
              <a:t>Paddle position</a:t>
            </a:r>
          </a:p>
          <a:p>
            <a:pPr lvl="1"/>
            <a:r>
              <a:rPr lang="en-US"/>
              <a:t>Muscle fatigue</a:t>
            </a:r>
          </a:p>
          <a:p>
            <a:pPr lvl="1"/>
            <a:r>
              <a:rPr lang="en-US"/>
              <a:t>Response bias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F9405-F9DB-DDBB-762E-8056009F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06CF3-DA39-4089-ACD0-3240466B0BE4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96975-3ECD-CD0A-C837-E074F4A0B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E3E0C-95DF-E950-0890-02547254E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13</a:t>
            </a:fld>
            <a:endParaRPr lang="de-CH" noProof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01E0AC4-C77E-4B7C-9F88-4FC3318DB1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349490"/>
              </p:ext>
            </p:extLst>
          </p:nvPr>
        </p:nvGraphicFramePr>
        <p:xfrm>
          <a:off x="6601162" y="1216718"/>
          <a:ext cx="2911104" cy="6843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5270">
                  <a:extLst>
                    <a:ext uri="{9D8B030D-6E8A-4147-A177-3AD203B41FA5}">
                      <a16:colId xmlns:a16="http://schemas.microsoft.com/office/drawing/2014/main" val="1822827666"/>
                    </a:ext>
                  </a:extLst>
                </a:gridCol>
                <a:gridCol w="2035834">
                  <a:extLst>
                    <a:ext uri="{9D8B030D-6E8A-4147-A177-3AD203B41FA5}">
                      <a16:colId xmlns:a16="http://schemas.microsoft.com/office/drawing/2014/main" val="3951322846"/>
                    </a:ext>
                  </a:extLst>
                </a:gridCol>
              </a:tblGrid>
              <a:tr h="684362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JND</a:t>
                      </a:r>
                      <a:endParaRPr lang="LID4096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10.78 ± 5.95 %</a:t>
                      </a:r>
                      <a:endParaRPr lang="LID4096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054921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226706AF-BB93-9751-1E15-28A34FB81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499" y="2160310"/>
            <a:ext cx="4348429" cy="368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867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FE22A1-56F7-4FF9-8A90-D307E6733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Conclusion</a:t>
            </a:r>
            <a:r>
              <a:rPr lang="de-DE"/>
              <a:t> / Outlook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BD7DC3-17C3-4B09-9D8E-F143A82B2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1838229"/>
            <a:ext cx="10728325" cy="4680000"/>
          </a:xfrm>
        </p:spPr>
        <p:txBody>
          <a:bodyPr/>
          <a:lstStyle/>
          <a:p>
            <a:pPr marL="0" indent="0" algn="ctr">
              <a:buNone/>
            </a:pPr>
            <a:r>
              <a:rPr lang="de-CH" b="1"/>
              <a:t>Key message:</a:t>
            </a:r>
          </a:p>
          <a:p>
            <a:pPr marL="0" indent="0" algn="ctr">
              <a:buNone/>
            </a:pPr>
            <a:r>
              <a:rPr lang="de-CH"/>
              <a:t>Feedback distortion can be valuable tool in rehabilition</a:t>
            </a:r>
          </a:p>
          <a:p>
            <a:pPr marL="0" indent="0" algn="ctr">
              <a:buNone/>
            </a:pPr>
            <a:endParaRPr lang="de-CH"/>
          </a:p>
          <a:p>
            <a:pPr marL="0" indent="0" algn="ctr">
              <a:buNone/>
            </a:pPr>
            <a:endParaRPr lang="de-CH"/>
          </a:p>
          <a:p>
            <a:pPr marL="0" indent="0" algn="ctr">
              <a:buNone/>
            </a:pPr>
            <a:r>
              <a:rPr lang="de-CH" b="1"/>
              <a:t>Future work:</a:t>
            </a:r>
          </a:p>
          <a:p>
            <a:pPr marL="0" indent="0" algn="ctr">
              <a:buNone/>
            </a:pPr>
            <a:r>
              <a:rPr lang="de-CH"/>
              <a:t>Long term studies, bigger muscle groups, subject in rehab</a:t>
            </a:r>
          </a:p>
          <a:p>
            <a:pPr marL="0" indent="0" algn="ctr">
              <a:buNone/>
            </a:pPr>
            <a:endParaRPr lang="de-CH"/>
          </a:p>
          <a:p>
            <a:pPr marL="0" indent="0" algn="ctr">
              <a:buNone/>
            </a:pP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DB7874-B99C-4F6D-A86D-EA0EE8CA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60AF7-D593-4E21-B405-61AAF10701FA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0278B-D74F-421E-A3BD-EC66D583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14</a:t>
            </a:fld>
            <a:endParaRPr lang="de-CH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BC98E95-2D59-7E9F-F879-023C0788E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31304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FAFE46-30F0-FFB9-2455-A77759F5C3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2AA6F1-2CE6-AF2F-E57E-640F11A0A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References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B0D227-532B-ECD3-88D6-77500D4E8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/>
              <a:t>[1] unitedrobotics.group</a:t>
            </a:r>
          </a:p>
          <a:p>
            <a:r>
              <a:rPr lang="de-CH"/>
              <a:t>[2] Brewer et al., </a:t>
            </a:r>
            <a:r>
              <a:rPr lang="en-US"/>
              <a:t>IEEE transactions on neural systems and rehabilitation engineering (2024)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4CCCB0-E6B3-4C57-F9DC-521D945CC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EBE21-EF18-4729-BD5E-54A32E86EF6A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993786F-9112-FA80-E497-835B38C36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15</a:t>
            </a:fld>
            <a:endParaRPr lang="de-CH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199AAD5-9FE3-AC60-61B5-6F511FB7D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58104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FE22A1-56F7-4FF9-8A90-D307E6733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Introduction</a:t>
            </a:r>
            <a:endParaRPr lang="de-CH"/>
          </a:p>
        </p:txBody>
      </p:sp>
      <p:pic>
        <p:nvPicPr>
          <p:cNvPr id="8" name="Content Placeholder 7" descr="A person holding a robot&#10;&#10;Description automatically generated">
            <a:extLst>
              <a:ext uri="{FF2B5EF4-FFF2-40B4-BE49-F238E27FC236}">
                <a16:creationId xmlns:a16="http://schemas.microsoft.com/office/drawing/2014/main" id="{04ADCC01-42D5-FB98-0CAF-2765872569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23" y="1627725"/>
            <a:ext cx="4701456" cy="3140218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DB7874-B99C-4F6D-A86D-EA0EE8CA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E4D36-EA48-4F4B-B32A-C4606C13270A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0278B-D74F-421E-A3BD-EC66D583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</a:t>
            </a:fld>
            <a:endParaRPr lang="de-CH" noProof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07CBBC-1D92-0598-2BD2-26845ABDB6AA}"/>
              </a:ext>
            </a:extLst>
          </p:cNvPr>
          <p:cNvSpPr txBox="1"/>
          <p:nvPr/>
        </p:nvSpPr>
        <p:spPr>
          <a:xfrm>
            <a:off x="1081723" y="4891721"/>
            <a:ext cx="2673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</a:rPr>
              <a:t>ROBERT</a:t>
            </a:r>
            <a:r>
              <a:rPr lang="en-GB" sz="1600" baseline="30000">
                <a:solidFill>
                  <a:schemeClr val="tx1">
                    <a:lumMod val="50000"/>
                    <a:lumOff val="50000"/>
                  </a:schemeClr>
                </a:solidFill>
              </a:rPr>
              <a:t> [1]</a:t>
            </a:r>
            <a:endParaRPr lang="LID4096" sz="16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Picture 10" descr="A person holding a robot to a person's leg&#10;&#10;Description automatically generated">
            <a:extLst>
              <a:ext uri="{FF2B5EF4-FFF2-40B4-BE49-F238E27FC236}">
                <a16:creationId xmlns:a16="http://schemas.microsoft.com/office/drawing/2014/main" id="{5241793E-B8EB-05B2-80D6-0829AF2814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681" y="1627725"/>
            <a:ext cx="4720804" cy="3147202"/>
          </a:xfrm>
          <a:prstGeom prst="rect">
            <a:avLst/>
          </a:prstGeom>
        </p:spPr>
      </p:pic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32B9D84-5610-C123-F2F9-01D0BF56B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7112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FE22A1-56F7-4FF9-8A90-D307E6733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Methods – Setup I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BD7DC3-17C3-4B09-9D8E-F143A82B2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36" y="1283478"/>
            <a:ext cx="5088472" cy="4680000"/>
          </a:xfrm>
        </p:spPr>
        <p:txBody>
          <a:bodyPr/>
          <a:lstStyle/>
          <a:p>
            <a:r>
              <a:rPr lang="de-DE" err="1"/>
              <a:t>Haptic</a:t>
            </a:r>
            <a:r>
              <a:rPr lang="de-DE"/>
              <a:t> Paddle</a:t>
            </a:r>
          </a:p>
          <a:p>
            <a:pPr lvl="1"/>
            <a:r>
              <a:rPr lang="de-DE"/>
              <a:t>With </a:t>
            </a:r>
            <a:r>
              <a:rPr lang="de-DE" err="1"/>
              <a:t>markings</a:t>
            </a:r>
            <a:r>
              <a:rPr lang="de-DE"/>
              <a:t> at </a:t>
            </a:r>
            <a:r>
              <a:rPr lang="de-DE" err="1"/>
              <a:t>ceratin</a:t>
            </a:r>
            <a:r>
              <a:rPr lang="de-DE"/>
              <a:t> </a:t>
            </a:r>
            <a:r>
              <a:rPr lang="de-DE" err="1"/>
              <a:t>angles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experiment 2</a:t>
            </a:r>
          </a:p>
          <a:p>
            <a:r>
              <a:rPr lang="de-DE"/>
              <a:t>Integrated </a:t>
            </a:r>
            <a:r>
              <a:rPr lang="de-DE" err="1"/>
              <a:t>strain</a:t>
            </a:r>
            <a:r>
              <a:rPr lang="de-DE"/>
              <a:t> </a:t>
            </a:r>
            <a:r>
              <a:rPr lang="de-DE" err="1"/>
              <a:t>gauge</a:t>
            </a:r>
            <a:endParaRPr lang="de-DE"/>
          </a:p>
          <a:p>
            <a:r>
              <a:rPr lang="de-DE" err="1"/>
              <a:t>Screw</a:t>
            </a:r>
            <a:r>
              <a:rPr lang="de-DE"/>
              <a:t> </a:t>
            </a:r>
            <a:r>
              <a:rPr lang="de-DE" err="1"/>
              <a:t>engine</a:t>
            </a:r>
            <a:endParaRPr lang="de-DE"/>
          </a:p>
          <a:p>
            <a:r>
              <a:rPr lang="de-DE"/>
              <a:t>Rod to connect </a:t>
            </a:r>
            <a:r>
              <a:rPr lang="de-DE" err="1"/>
              <a:t>motor</a:t>
            </a:r>
            <a:r>
              <a:rPr lang="de-DE"/>
              <a:t> </a:t>
            </a:r>
            <a:r>
              <a:rPr lang="de-DE" err="1"/>
              <a:t>forces</a:t>
            </a:r>
            <a:r>
              <a:rPr lang="de-DE"/>
              <a:t> to </a:t>
            </a:r>
            <a:r>
              <a:rPr lang="de-DE" err="1"/>
              <a:t>the</a:t>
            </a:r>
            <a:r>
              <a:rPr lang="de-DE"/>
              <a:t> paddle</a:t>
            </a:r>
          </a:p>
          <a:p>
            <a:r>
              <a:rPr lang="de-DE" err="1"/>
              <a:t>LabView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DB7874-B99C-4F6D-A86D-EA0EE8CA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8B6EB-BF52-46B6-887E-1EACA5C9B336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0278B-D74F-421E-A3BD-EC66D583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</a:t>
            </a:fld>
            <a:endParaRPr lang="de-CH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0A20468-5F95-BCB3-31E7-652F03C88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pic>
        <p:nvPicPr>
          <p:cNvPr id="12" name="Grafik 11" descr="Ein Bild, das Im Haus, Maschine, Bautechnik, Elektronik enthält.&#10;&#10;Automatisch generierte Beschreibung">
            <a:extLst>
              <a:ext uri="{FF2B5EF4-FFF2-40B4-BE49-F238E27FC236}">
                <a16:creationId xmlns:a16="http://schemas.microsoft.com/office/drawing/2014/main" id="{03ACD4C9-D3C2-BC05-9ACA-C7F948054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49" t="1743" r="7085" b="4893"/>
          <a:stretch/>
        </p:blipFill>
        <p:spPr>
          <a:xfrm>
            <a:off x="6157094" y="1214770"/>
            <a:ext cx="5108543" cy="4582181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6E4EA2B-047C-8482-C91B-2336B8938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293" y="3863620"/>
            <a:ext cx="3683431" cy="193333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24272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0FB4B7-7E18-6990-341F-79737EC0B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B1A24-B770-5239-301F-10A51CED3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Methods – Setup II 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7C6734-F312-5F9D-78D5-570A8E607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27" y="1385860"/>
            <a:ext cx="5088472" cy="4680000"/>
          </a:xfrm>
        </p:spPr>
        <p:txBody>
          <a:bodyPr/>
          <a:lstStyle/>
          <a:p>
            <a:r>
              <a:rPr lang="de-DE"/>
              <a:t>Characterisation</a:t>
            </a:r>
          </a:p>
          <a:p>
            <a:pPr lvl="1"/>
            <a:r>
              <a:rPr lang="de-DE"/>
              <a:t>Force sensor transfer function</a:t>
            </a:r>
          </a:p>
          <a:p>
            <a:pPr lvl="2"/>
            <a:r>
              <a:rPr lang="en-GB"/>
              <a:t>Measure</a:t>
            </a:r>
            <a:r>
              <a:rPr lang="de-DE"/>
              <a:t> gauge voltage using known weights</a:t>
            </a:r>
          </a:p>
          <a:p>
            <a:pPr lvl="1"/>
            <a:r>
              <a:rPr lang="de-DE"/>
              <a:t>Desired force transfer function</a:t>
            </a:r>
          </a:p>
          <a:p>
            <a:pPr lvl="2"/>
            <a:r>
              <a:rPr lang="de-DE"/>
              <a:t>Measure force across multiple motor voltages</a:t>
            </a:r>
          </a:p>
          <a:p>
            <a:pPr lvl="1"/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F1C937-40AC-E894-0ED2-C566E57A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8B6EB-BF52-46B6-887E-1EACA5C9B336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80FD60-FD93-8584-153F-7D32F640A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</a:t>
            </a:fld>
            <a:endParaRPr lang="de-CH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B410182-3C1A-1074-C4D6-6B876CB22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8965F48-C5D7-CEBF-19BE-1FBB1B09A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0667" y="3594731"/>
            <a:ext cx="3259134" cy="27114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8B6E4A6-BD82-F908-34BE-BAF019894B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4551" y="565049"/>
            <a:ext cx="3265250" cy="281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383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0B428-0F7A-94A0-7623-716F25CE79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D5F2E0-F3D0-79D7-F0BE-6D2723FE6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Methods – Exp. 1: </a:t>
            </a:r>
            <a:r>
              <a:rPr lang="de-DE" b="1"/>
              <a:t>J</a:t>
            </a:r>
            <a:r>
              <a:rPr lang="de-DE"/>
              <a:t>ust-</a:t>
            </a:r>
            <a:r>
              <a:rPr lang="de-DE" b="1"/>
              <a:t>N</a:t>
            </a:r>
            <a:r>
              <a:rPr lang="de-DE"/>
              <a:t>oticable-</a:t>
            </a:r>
            <a:r>
              <a:rPr lang="de-DE" b="1"/>
              <a:t>D</a:t>
            </a:r>
            <a:r>
              <a:rPr lang="de-DE"/>
              <a:t>ifference Determination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A9D94A8-0CB0-8B99-F793-2BFA74258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8" y="1412875"/>
            <a:ext cx="5227173" cy="4680000"/>
          </a:xfrm>
        </p:spPr>
        <p:txBody>
          <a:bodyPr/>
          <a:lstStyle/>
          <a:p>
            <a:r>
              <a:rPr lang="de-DE" err="1"/>
              <a:t>Subject</a:t>
            </a:r>
            <a:endParaRPr lang="de-DE"/>
          </a:p>
          <a:p>
            <a:pPr lvl="1"/>
            <a:r>
              <a:rPr lang="de-DE"/>
              <a:t>Place </a:t>
            </a:r>
            <a:r>
              <a:rPr lang="de-DE" err="1"/>
              <a:t>elbow</a:t>
            </a:r>
            <a:r>
              <a:rPr lang="de-DE"/>
              <a:t> on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table</a:t>
            </a:r>
            <a:endParaRPr lang="de-DE"/>
          </a:p>
          <a:p>
            <a:pPr lvl="1"/>
            <a:r>
              <a:rPr lang="de-DE"/>
              <a:t>Position </a:t>
            </a:r>
            <a:r>
              <a:rPr lang="de-DE" err="1"/>
              <a:t>right</a:t>
            </a:r>
            <a:r>
              <a:rPr lang="de-DE"/>
              <a:t> </a:t>
            </a:r>
            <a:r>
              <a:rPr lang="de-DE" err="1"/>
              <a:t>hand</a:t>
            </a:r>
            <a:r>
              <a:rPr lang="de-DE"/>
              <a:t> </a:t>
            </a:r>
            <a:r>
              <a:rPr lang="de-DE" err="1"/>
              <a:t>index</a:t>
            </a:r>
            <a:r>
              <a:rPr lang="de-DE"/>
              <a:t> </a:t>
            </a:r>
            <a:r>
              <a:rPr lang="de-DE" err="1"/>
              <a:t>finger</a:t>
            </a:r>
            <a:r>
              <a:rPr lang="de-DE"/>
              <a:t> in paddle hole</a:t>
            </a:r>
          </a:p>
          <a:p>
            <a:pPr lvl="1"/>
            <a:r>
              <a:rPr lang="de-DE"/>
              <a:t>Keep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hand</a:t>
            </a:r>
            <a:r>
              <a:rPr lang="de-DE"/>
              <a:t> </a:t>
            </a:r>
            <a:r>
              <a:rPr lang="de-DE" err="1"/>
              <a:t>as</a:t>
            </a:r>
            <a:r>
              <a:rPr lang="de-DE"/>
              <a:t> </a:t>
            </a:r>
            <a:r>
              <a:rPr lang="de-DE" err="1"/>
              <a:t>steady</a:t>
            </a:r>
            <a:r>
              <a:rPr lang="de-DE"/>
              <a:t> </a:t>
            </a:r>
            <a:r>
              <a:rPr lang="de-DE" err="1"/>
              <a:t>as</a:t>
            </a:r>
            <a:r>
              <a:rPr lang="de-DE"/>
              <a:t> possible</a:t>
            </a:r>
          </a:p>
          <a:p>
            <a:r>
              <a:rPr lang="de-DE"/>
              <a:t>Workflow</a:t>
            </a:r>
          </a:p>
          <a:p>
            <a:pPr lvl="1"/>
            <a:r>
              <a:rPr lang="de-DE" err="1"/>
              <a:t>Apply</a:t>
            </a:r>
            <a:r>
              <a:rPr lang="de-DE"/>
              <a:t> a </a:t>
            </a:r>
            <a:r>
              <a:rPr lang="de-DE" err="1"/>
              <a:t>reference</a:t>
            </a:r>
            <a:r>
              <a:rPr lang="de-DE"/>
              <a:t> </a:t>
            </a:r>
            <a:r>
              <a:rPr lang="de-DE" err="1"/>
              <a:t>force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2 Newtons</a:t>
            </a:r>
          </a:p>
          <a:p>
            <a:pPr lvl="1"/>
            <a:r>
              <a:rPr lang="en-US"/>
              <a:t>Add and subtract a delta force pair to/from the reference force for 2 seconds</a:t>
            </a:r>
          </a:p>
          <a:p>
            <a:pPr lvl="1"/>
            <a:r>
              <a:rPr lang="en-US"/>
              <a:t>Return to the reference force</a:t>
            </a:r>
          </a:p>
          <a:p>
            <a:pPr lvl="1"/>
            <a:r>
              <a:rPr lang="de-DE"/>
              <a:t>60 </a:t>
            </a:r>
            <a:r>
              <a:rPr lang="de-DE" err="1"/>
              <a:t>trials</a:t>
            </a:r>
            <a:r>
              <a:rPr lang="de-DE"/>
              <a:t> per </a:t>
            </a:r>
            <a:r>
              <a:rPr lang="de-DE" err="1"/>
              <a:t>subject</a:t>
            </a:r>
            <a:endParaRPr lang="de-DE"/>
          </a:p>
          <a:p>
            <a:r>
              <a:rPr lang="de-DE"/>
              <a:t>Evaluation</a:t>
            </a:r>
          </a:p>
          <a:p>
            <a:pPr lvl="1"/>
            <a:r>
              <a:rPr lang="en-US"/>
              <a:t>After each delta pair, ask: "Was force 1 stronger, force 2 stronger, or no difference?"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A100208-EA3E-4B2A-4860-7C4DAFF08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8B6EB-BF52-46B6-887E-1EACA5C9B336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96075D-157F-D2A6-FA79-46EB0C5CF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5</a:t>
            </a:fld>
            <a:endParaRPr lang="de-CH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52A3A60-A28A-3F31-6220-A85257CEA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F507F8B9-1349-080D-B8E2-FE07B648AA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1814060"/>
              </p:ext>
            </p:extLst>
          </p:nvPr>
        </p:nvGraphicFramePr>
        <p:xfrm>
          <a:off x="6727258" y="4207920"/>
          <a:ext cx="4790072" cy="182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518">
                  <a:extLst>
                    <a:ext uri="{9D8B030D-6E8A-4147-A177-3AD203B41FA5}">
                      <a16:colId xmlns:a16="http://schemas.microsoft.com/office/drawing/2014/main" val="1139758776"/>
                    </a:ext>
                  </a:extLst>
                </a:gridCol>
                <a:gridCol w="1197518">
                  <a:extLst>
                    <a:ext uri="{9D8B030D-6E8A-4147-A177-3AD203B41FA5}">
                      <a16:colId xmlns:a16="http://schemas.microsoft.com/office/drawing/2014/main" val="2187363476"/>
                    </a:ext>
                  </a:extLst>
                </a:gridCol>
                <a:gridCol w="1197518">
                  <a:extLst>
                    <a:ext uri="{9D8B030D-6E8A-4147-A177-3AD203B41FA5}">
                      <a16:colId xmlns:a16="http://schemas.microsoft.com/office/drawing/2014/main" val="935754427"/>
                    </a:ext>
                  </a:extLst>
                </a:gridCol>
                <a:gridCol w="1197518">
                  <a:extLst>
                    <a:ext uri="{9D8B030D-6E8A-4147-A177-3AD203B41FA5}">
                      <a16:colId xmlns:a16="http://schemas.microsoft.com/office/drawing/2014/main" val="1737854517"/>
                    </a:ext>
                  </a:extLst>
                </a:gridCol>
              </a:tblGrid>
              <a:tr h="357456">
                <a:tc>
                  <a:txBody>
                    <a:bodyPr/>
                    <a:lstStyle/>
                    <a:p>
                      <a:r>
                        <a:rPr lang="de-CH" sz="1000"/>
                        <a:t>Delta Force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Deviation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Strong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 err="1"/>
                        <a:t>Weak</a:t>
                      </a:r>
                      <a:r>
                        <a:rPr lang="de-CH" sz="1000"/>
                        <a:t> Signal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275916"/>
                  </a:ext>
                </a:extLst>
              </a:tr>
              <a:tr h="206587">
                <a:tc>
                  <a:txBody>
                    <a:bodyPr/>
                    <a:lstStyle/>
                    <a:p>
                      <a:r>
                        <a:rPr lang="de-CH" sz="1000"/>
                        <a:t>D1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0.25</a:t>
                      </a:r>
                      <a:r>
                        <a:rPr lang="de-CH" sz="1000" baseline="0"/>
                        <a:t> N</a:t>
                      </a:r>
                      <a:endParaRPr lang="de-CH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2.125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1.875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5191328"/>
                  </a:ext>
                </a:extLst>
              </a:tr>
              <a:tr h="206587">
                <a:tc>
                  <a:txBody>
                    <a:bodyPr/>
                    <a:lstStyle/>
                    <a:p>
                      <a:r>
                        <a:rPr lang="de-CH" sz="1000"/>
                        <a:t>D2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0.35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2.175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1.825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3349343"/>
                  </a:ext>
                </a:extLst>
              </a:tr>
              <a:tr h="206587">
                <a:tc>
                  <a:txBody>
                    <a:bodyPr/>
                    <a:lstStyle/>
                    <a:p>
                      <a:r>
                        <a:rPr lang="de-CH" sz="1000"/>
                        <a:t>D3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0.45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2.225</a:t>
                      </a:r>
                      <a:r>
                        <a:rPr lang="de-CH" sz="1000" baseline="0"/>
                        <a:t> N</a:t>
                      </a:r>
                      <a:endParaRPr lang="de-CH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1.775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194774"/>
                  </a:ext>
                </a:extLst>
              </a:tr>
              <a:tr h="206587">
                <a:tc>
                  <a:txBody>
                    <a:bodyPr/>
                    <a:lstStyle/>
                    <a:p>
                      <a:r>
                        <a:rPr lang="de-CH" sz="1000"/>
                        <a:t>D4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0.55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2.275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1.725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117266"/>
                  </a:ext>
                </a:extLst>
              </a:tr>
              <a:tr h="206587">
                <a:tc>
                  <a:txBody>
                    <a:bodyPr/>
                    <a:lstStyle/>
                    <a:p>
                      <a:r>
                        <a:rPr lang="de-CH" sz="1000"/>
                        <a:t>D5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0.65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2.325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1.675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981052"/>
                  </a:ext>
                </a:extLst>
              </a:tr>
              <a:tr h="206587">
                <a:tc>
                  <a:txBody>
                    <a:bodyPr/>
                    <a:lstStyle/>
                    <a:p>
                      <a:r>
                        <a:rPr lang="de-CH" sz="1000"/>
                        <a:t>D6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0.75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2.375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1.625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71815"/>
                  </a:ext>
                </a:extLst>
              </a:tr>
            </a:tbl>
          </a:graphicData>
        </a:graphic>
      </p:graphicFrame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6BB8D321-46AB-CDC6-D983-52D0A6A90F88}"/>
              </a:ext>
            </a:extLst>
          </p:cNvPr>
          <p:cNvGrpSpPr/>
          <p:nvPr/>
        </p:nvGrpSpPr>
        <p:grpSpPr>
          <a:xfrm>
            <a:off x="6727258" y="1306374"/>
            <a:ext cx="4790072" cy="2727883"/>
            <a:chOff x="6727258" y="1306374"/>
            <a:chExt cx="4790072" cy="2727883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CF1BA0A6-69D6-04C8-6755-72F0DBF56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3" t="20602" r="18971" b="22172"/>
            <a:stretch/>
          </p:blipFill>
          <p:spPr>
            <a:xfrm>
              <a:off x="6727258" y="1412875"/>
              <a:ext cx="4790072" cy="2621382"/>
            </a:xfrm>
            <a:prstGeom prst="rect">
              <a:avLst/>
            </a:prstGeom>
          </p:spPr>
        </p:pic>
        <p:cxnSp>
          <p:nvCxnSpPr>
            <p:cNvPr id="12" name="Gerade Verbindung mit Pfeil 11">
              <a:extLst>
                <a:ext uri="{FF2B5EF4-FFF2-40B4-BE49-F238E27FC236}">
                  <a16:creationId xmlns:a16="http://schemas.microsoft.com/office/drawing/2014/main" id="{0FE442AC-ED55-E93D-0815-7658F68F8BF9}"/>
                </a:ext>
              </a:extLst>
            </p:cNvPr>
            <p:cNvCxnSpPr>
              <a:cxnSpLocks/>
            </p:cNvCxnSpPr>
            <p:nvPr/>
          </p:nvCxnSpPr>
          <p:spPr>
            <a:xfrm>
              <a:off x="9850438" y="1441450"/>
              <a:ext cx="71437" cy="776288"/>
            </a:xfrm>
            <a:prstGeom prst="straightConnector1">
              <a:avLst/>
            </a:prstGeom>
            <a:ln w="666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79899FC3-CA6C-0245-6389-67423A78BC37}"/>
                </a:ext>
              </a:extLst>
            </p:cNvPr>
            <p:cNvSpPr txBox="1"/>
            <p:nvPr/>
          </p:nvSpPr>
          <p:spPr>
            <a:xfrm>
              <a:off x="9850438" y="1306374"/>
              <a:ext cx="13917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800" err="1">
                  <a:solidFill>
                    <a:srgbClr val="00B050"/>
                  </a:solidFill>
                </a:rPr>
                <a:t>F</a:t>
              </a:r>
              <a:r>
                <a:rPr lang="de-CH" sz="2800" baseline="-25000" err="1">
                  <a:solidFill>
                    <a:srgbClr val="00B050"/>
                  </a:solidFill>
                </a:rPr>
                <a:t>Paddle</a:t>
              </a:r>
              <a:endParaRPr lang="de-CH" sz="2800" baseline="-2500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9184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67A686-3F1D-2719-2FB1-CC402BAEC0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D00A9A-BD82-9A39-EAA2-839B1CD08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Methods – </a:t>
            </a:r>
            <a:r>
              <a:rPr lang="de-DE" err="1"/>
              <a:t>Exp</a:t>
            </a:r>
            <a:r>
              <a:rPr lang="de-DE"/>
              <a:t>. 2: Force Distortion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F7DA4D-E118-A154-FC26-1533197B7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8" y="1412875"/>
            <a:ext cx="5227173" cy="4680000"/>
          </a:xfrm>
        </p:spPr>
        <p:txBody>
          <a:bodyPr>
            <a:normAutofit fontScale="92500" lnSpcReduction="10000"/>
          </a:bodyPr>
          <a:lstStyle/>
          <a:p>
            <a:r>
              <a:rPr lang="de-DE" sz="1600"/>
              <a:t>Subject</a:t>
            </a:r>
          </a:p>
          <a:p>
            <a:pPr lvl="1"/>
            <a:r>
              <a:rPr lang="de-DE" sz="1600"/>
              <a:t>Place elbow on the table</a:t>
            </a:r>
          </a:p>
          <a:p>
            <a:pPr lvl="1"/>
            <a:r>
              <a:rPr lang="de-DE" sz="1600"/>
              <a:t>Position right hand index finger in paddle hole</a:t>
            </a:r>
          </a:p>
          <a:p>
            <a:pPr lvl="1"/>
            <a:r>
              <a:rPr lang="de-DE" sz="1600"/>
              <a:t>Keep the hand as steady as possible</a:t>
            </a:r>
          </a:p>
          <a:p>
            <a:pPr lvl="1"/>
            <a:r>
              <a:rPr lang="de-DE" sz="1600"/>
              <a:t>Only flex the index finger</a:t>
            </a:r>
          </a:p>
          <a:p>
            <a:r>
              <a:rPr lang="de-DE" sz="1600"/>
              <a:t>Workflow</a:t>
            </a:r>
          </a:p>
          <a:p>
            <a:pPr lvl="1"/>
            <a:r>
              <a:rPr lang="de-DE" sz="1600"/>
              <a:t>Start at zero-position</a:t>
            </a:r>
          </a:p>
          <a:p>
            <a:pPr lvl="1"/>
            <a:r>
              <a:rPr lang="de-DE" sz="1600"/>
              <a:t>For each distortion level:</a:t>
            </a:r>
          </a:p>
          <a:p>
            <a:pPr lvl="2"/>
            <a:r>
              <a:rPr lang="de-DE" sz="1600"/>
              <a:t>Tell subject to flex their finger, until the paddle has reached position [1, 2, 3, 4]</a:t>
            </a:r>
          </a:p>
          <a:p>
            <a:pPr lvl="2"/>
            <a:r>
              <a:rPr lang="de-DE" sz="1600"/>
              <a:t>Hold each angle for 5 seconds, return to 0-position inbetween</a:t>
            </a:r>
          </a:p>
          <a:p>
            <a:pPr lvl="2"/>
            <a:r>
              <a:rPr lang="de-DE" sz="1600"/>
              <a:t>64 trials per subject</a:t>
            </a:r>
          </a:p>
          <a:p>
            <a:r>
              <a:rPr lang="de-DE" sz="1600"/>
              <a:t>Evaluation</a:t>
            </a:r>
          </a:p>
          <a:p>
            <a:pPr lvl="1"/>
            <a:r>
              <a:rPr lang="en-US" sz="1600"/>
              <a:t>After each return, ask: “How would you rate your effort at this mark? [1 = minimum effort, 10 = maximum effort]”</a:t>
            </a:r>
          </a:p>
          <a:p>
            <a:pPr lvl="1"/>
            <a:r>
              <a:rPr lang="en-US" sz="1600"/>
              <a:t>Effort = energy usage, exertion, fatigue</a:t>
            </a:r>
            <a:endParaRPr lang="de-DE" sz="160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A9FA22-93E4-3693-5D1F-70B673D5F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8B6EB-BF52-46B6-887E-1EACA5C9B336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4BC722-3DD5-74E9-BC11-8D4E7D08C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6</a:t>
            </a:fld>
            <a:endParaRPr lang="de-CH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79E942F-1FD8-0915-27DB-E9AD0CF2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FE6E23F2-88DF-8FD8-3655-84F6880C9B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3440177"/>
              </p:ext>
            </p:extLst>
          </p:nvPr>
        </p:nvGraphicFramePr>
        <p:xfrm>
          <a:off x="6727256" y="4207920"/>
          <a:ext cx="479007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8015">
                  <a:extLst>
                    <a:ext uri="{9D8B030D-6E8A-4147-A177-3AD203B41FA5}">
                      <a16:colId xmlns:a16="http://schemas.microsoft.com/office/drawing/2014/main" val="1139758776"/>
                    </a:ext>
                  </a:extLst>
                </a:gridCol>
                <a:gridCol w="958015">
                  <a:extLst>
                    <a:ext uri="{9D8B030D-6E8A-4147-A177-3AD203B41FA5}">
                      <a16:colId xmlns:a16="http://schemas.microsoft.com/office/drawing/2014/main" val="2187363476"/>
                    </a:ext>
                  </a:extLst>
                </a:gridCol>
                <a:gridCol w="958015">
                  <a:extLst>
                    <a:ext uri="{9D8B030D-6E8A-4147-A177-3AD203B41FA5}">
                      <a16:colId xmlns:a16="http://schemas.microsoft.com/office/drawing/2014/main" val="935754427"/>
                    </a:ext>
                  </a:extLst>
                </a:gridCol>
                <a:gridCol w="958015">
                  <a:extLst>
                    <a:ext uri="{9D8B030D-6E8A-4147-A177-3AD203B41FA5}">
                      <a16:colId xmlns:a16="http://schemas.microsoft.com/office/drawing/2014/main" val="1737854517"/>
                    </a:ext>
                  </a:extLst>
                </a:gridCol>
                <a:gridCol w="958015">
                  <a:extLst>
                    <a:ext uri="{9D8B030D-6E8A-4147-A177-3AD203B41FA5}">
                      <a16:colId xmlns:a16="http://schemas.microsoft.com/office/drawing/2014/main" val="3380691549"/>
                    </a:ext>
                  </a:extLst>
                </a:gridCol>
              </a:tblGrid>
              <a:tr h="357456">
                <a:tc>
                  <a:txBody>
                    <a:bodyPr/>
                    <a:lstStyle/>
                    <a:p>
                      <a:r>
                        <a:rPr lang="de-CH" sz="1000"/>
                        <a:t>Distortion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Force at 6.5°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Force at 13°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Force at 19.5°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000"/>
                        <a:t>Force at 26°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275916"/>
                  </a:ext>
                </a:extLst>
              </a:tr>
              <a:tr h="206587">
                <a:tc>
                  <a:txBody>
                    <a:bodyPr/>
                    <a:lstStyle/>
                    <a:p>
                      <a:r>
                        <a:rPr lang="de-CH" sz="1000"/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1.50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2.00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2.50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3.00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5191328"/>
                  </a:ext>
                </a:extLst>
              </a:tr>
              <a:tr h="206587">
                <a:tc>
                  <a:txBody>
                    <a:bodyPr/>
                    <a:lstStyle/>
                    <a:p>
                      <a:r>
                        <a:rPr lang="de-CH" sz="1000"/>
                        <a:t>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1.61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2.14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2.68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3.21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3349343"/>
                  </a:ext>
                </a:extLst>
              </a:tr>
              <a:tr h="206587">
                <a:tc>
                  <a:txBody>
                    <a:bodyPr/>
                    <a:lstStyle/>
                    <a:p>
                      <a:r>
                        <a:rPr lang="de-CH" sz="1000"/>
                        <a:t>15%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1.73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2.30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2.88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3.45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194774"/>
                  </a:ext>
                </a:extLst>
              </a:tr>
              <a:tr h="206587">
                <a:tc>
                  <a:txBody>
                    <a:bodyPr/>
                    <a:lstStyle/>
                    <a:p>
                      <a:r>
                        <a:rPr lang="de-CH" sz="1000"/>
                        <a:t>22%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1.83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2.44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3.05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1000"/>
                        <a:t>3.66 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117266"/>
                  </a:ext>
                </a:extLst>
              </a:tr>
            </a:tbl>
          </a:graphicData>
        </a:graphic>
      </p:graphicFrame>
      <p:pic>
        <p:nvPicPr>
          <p:cNvPr id="9" name="Grafik 8">
            <a:extLst>
              <a:ext uri="{FF2B5EF4-FFF2-40B4-BE49-F238E27FC236}">
                <a16:creationId xmlns:a16="http://schemas.microsoft.com/office/drawing/2014/main" id="{05D29D37-A433-4B3F-190A-F57C4751E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3" b="18425"/>
          <a:stretch/>
        </p:blipFill>
        <p:spPr>
          <a:xfrm>
            <a:off x="6727258" y="1412875"/>
            <a:ext cx="4790072" cy="2621382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62EB278-CE46-76D2-3C31-AAB2F7ED2CEA}"/>
              </a:ext>
            </a:extLst>
          </p:cNvPr>
          <p:cNvCxnSpPr>
            <a:cxnSpLocks/>
          </p:cNvCxnSpPr>
          <p:nvPr/>
        </p:nvCxnSpPr>
        <p:spPr>
          <a:xfrm>
            <a:off x="9657398" y="1160351"/>
            <a:ext cx="71437" cy="776288"/>
          </a:xfrm>
          <a:prstGeom prst="straightConnector1">
            <a:avLst/>
          </a:prstGeom>
          <a:ln w="666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7DCF8042-1A2B-F7F1-54CD-846675FB2752}"/>
              </a:ext>
            </a:extLst>
          </p:cNvPr>
          <p:cNvSpPr txBox="1"/>
          <p:nvPr/>
        </p:nvSpPr>
        <p:spPr>
          <a:xfrm>
            <a:off x="9657398" y="912261"/>
            <a:ext cx="2412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err="1">
                <a:solidFill>
                  <a:srgbClr val="00B050"/>
                </a:solidFill>
              </a:rPr>
              <a:t>F</a:t>
            </a:r>
            <a:r>
              <a:rPr lang="de-CH" sz="2400" baseline="-25000" err="1">
                <a:solidFill>
                  <a:srgbClr val="00B050"/>
                </a:solidFill>
              </a:rPr>
              <a:t>Paddle</a:t>
            </a:r>
            <a:r>
              <a:rPr lang="de-CH" sz="2400">
                <a:solidFill>
                  <a:srgbClr val="00B050"/>
                </a:solidFill>
              </a:rPr>
              <a:t>(Pos)</a:t>
            </a:r>
            <a:endParaRPr lang="de-CH" sz="2400" baseline="-25000">
              <a:solidFill>
                <a:srgbClr val="00B050"/>
              </a:solidFill>
            </a:endParaRP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E7D27956-8244-3532-08E7-0B8A8AC49584}"/>
              </a:ext>
            </a:extLst>
          </p:cNvPr>
          <p:cNvCxnSpPr>
            <a:cxnSpLocks/>
          </p:cNvCxnSpPr>
          <p:nvPr/>
        </p:nvCxnSpPr>
        <p:spPr>
          <a:xfrm flipH="1">
            <a:off x="8559800" y="1610360"/>
            <a:ext cx="2361781" cy="104648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4C013ED0-97B6-C2A6-E85D-36F19E024293}"/>
              </a:ext>
            </a:extLst>
          </p:cNvPr>
          <p:cNvCxnSpPr/>
          <p:nvPr/>
        </p:nvCxnSpPr>
        <p:spPr>
          <a:xfrm>
            <a:off x="8549640" y="2651760"/>
            <a:ext cx="2646680" cy="0"/>
          </a:xfrm>
          <a:prstGeom prst="line">
            <a:avLst/>
          </a:prstGeom>
          <a:ln w="476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Bogen 20">
            <a:extLst>
              <a:ext uri="{FF2B5EF4-FFF2-40B4-BE49-F238E27FC236}">
                <a16:creationId xmlns:a16="http://schemas.microsoft.com/office/drawing/2014/main" id="{7564ADAB-6FF3-BAD7-235C-924EFD9A778D}"/>
              </a:ext>
            </a:extLst>
          </p:cNvPr>
          <p:cNvSpPr/>
          <p:nvPr/>
        </p:nvSpPr>
        <p:spPr>
          <a:xfrm rot="695785">
            <a:off x="8796990" y="1810182"/>
            <a:ext cx="1402080" cy="1402080"/>
          </a:xfrm>
          <a:prstGeom prst="arc">
            <a:avLst>
              <a:gd name="adj1" fmla="val 18250993"/>
              <a:gd name="adj2" fmla="val 0"/>
            </a:avLst>
          </a:prstGeom>
          <a:ln w="47625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5C15C04F-6C97-38FF-2C05-53DAE5501298}"/>
              </a:ext>
            </a:extLst>
          </p:cNvPr>
          <p:cNvSpPr txBox="1"/>
          <p:nvPr/>
        </p:nvSpPr>
        <p:spPr>
          <a:xfrm>
            <a:off x="10412311" y="1622853"/>
            <a:ext cx="1555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>
                <a:solidFill>
                  <a:srgbClr val="FF0000"/>
                </a:solidFill>
              </a:rPr>
              <a:t>α</a:t>
            </a:r>
            <a:r>
              <a:rPr lang="de-CH" sz="2800" baseline="-25000" err="1">
                <a:solidFill>
                  <a:srgbClr val="FF0000"/>
                </a:solidFill>
              </a:rPr>
              <a:t>position</a:t>
            </a:r>
            <a:endParaRPr lang="de-CH" sz="2800" baseline="-250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2164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FE22A1-56F7-4FF9-8A90-D307E6733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Results - JND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DB7874-B99C-4F6D-A86D-EA0EE8CA0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ECCFB-29EC-4AEB-B44D-5B4FF62826B7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0278B-D74F-421E-A3BD-EC66D583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7</a:t>
            </a:fld>
            <a:endParaRPr lang="de-CH" noProof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E19F52B-6221-158E-49D3-82B3E49CB8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4463496"/>
              </p:ext>
            </p:extLst>
          </p:nvPr>
        </p:nvGraphicFramePr>
        <p:xfrm>
          <a:off x="7362956" y="1492371"/>
          <a:ext cx="2833467" cy="27374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23844">
                  <a:extLst>
                    <a:ext uri="{9D8B030D-6E8A-4147-A177-3AD203B41FA5}">
                      <a16:colId xmlns:a16="http://schemas.microsoft.com/office/drawing/2014/main" val="1822827666"/>
                    </a:ext>
                  </a:extLst>
                </a:gridCol>
                <a:gridCol w="1509623">
                  <a:extLst>
                    <a:ext uri="{9D8B030D-6E8A-4147-A177-3AD203B41FA5}">
                      <a16:colId xmlns:a16="http://schemas.microsoft.com/office/drawing/2014/main" val="3951322846"/>
                    </a:ext>
                  </a:extLst>
                </a:gridCol>
              </a:tblGrid>
              <a:tr h="684362">
                <a:tc>
                  <a:txBody>
                    <a:bodyPr/>
                    <a:lstStyle/>
                    <a:p>
                      <a:endParaRPr lang="LID4096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/>
                        <a:t>Δ</a:t>
                      </a:r>
                      <a:r>
                        <a:rPr lang="en-US"/>
                        <a:t> Force (%)</a:t>
                      </a:r>
                      <a:endParaRPr lang="LID4096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1804223"/>
                  </a:ext>
                </a:extLst>
              </a:tr>
              <a:tr h="684362">
                <a:tc>
                  <a:txBody>
                    <a:bodyPr/>
                    <a:lstStyle/>
                    <a:p>
                      <a:r>
                        <a:rPr lang="en-US"/>
                        <a:t>Ratio 50%</a:t>
                      </a:r>
                      <a:endParaRPr lang="LID4096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19.17%</a:t>
                      </a:r>
                      <a:endParaRPr lang="LID4096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7053475"/>
                  </a:ext>
                </a:extLst>
              </a:tr>
              <a:tr h="684362">
                <a:tc>
                  <a:txBody>
                    <a:bodyPr/>
                    <a:lstStyle/>
                    <a:p>
                      <a:r>
                        <a:rPr lang="en-US"/>
                        <a:t>Ratio 75%</a:t>
                      </a:r>
                      <a:endParaRPr lang="LID4096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30.25%</a:t>
                      </a:r>
                      <a:endParaRPr lang="LID4096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1075320"/>
                  </a:ext>
                </a:extLst>
              </a:tr>
              <a:tr h="684362">
                <a:tc>
                  <a:txBody>
                    <a:bodyPr/>
                    <a:lstStyle/>
                    <a:p>
                      <a:r>
                        <a:rPr lang="en-US" b="1"/>
                        <a:t>JND</a:t>
                      </a:r>
                      <a:endParaRPr lang="LID4096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11.03%</a:t>
                      </a:r>
                      <a:endParaRPr lang="LID4096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054921"/>
                  </a:ext>
                </a:extLst>
              </a:tr>
            </a:tbl>
          </a:graphicData>
        </a:graphic>
      </p:graphicFrame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994AD69-77B9-233B-7B83-97558AD13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10E282-CBFC-0CB4-AA82-2819F2AF4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250" y="1278387"/>
            <a:ext cx="5761595" cy="475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222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5C048-B999-AC39-59DD-CC511EECB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77421-DE4B-0D45-7AC0-A4A69316C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Results - JND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BEBF65-4194-E1D6-42CC-99AD37A57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F0B71-C701-4255-BA76-8FAA1714142B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642E6B-1644-D2B2-8069-B72BD4FF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8</a:t>
            </a:fld>
            <a:endParaRPr lang="de-CH" noProof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7E48263-DC16-79D4-CDB3-993784658F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1741173"/>
              </p:ext>
            </p:extLst>
          </p:nvPr>
        </p:nvGraphicFramePr>
        <p:xfrm>
          <a:off x="7362956" y="1492371"/>
          <a:ext cx="2911104" cy="6843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5270">
                  <a:extLst>
                    <a:ext uri="{9D8B030D-6E8A-4147-A177-3AD203B41FA5}">
                      <a16:colId xmlns:a16="http://schemas.microsoft.com/office/drawing/2014/main" val="1822827666"/>
                    </a:ext>
                  </a:extLst>
                </a:gridCol>
                <a:gridCol w="2035834">
                  <a:extLst>
                    <a:ext uri="{9D8B030D-6E8A-4147-A177-3AD203B41FA5}">
                      <a16:colId xmlns:a16="http://schemas.microsoft.com/office/drawing/2014/main" val="3951322846"/>
                    </a:ext>
                  </a:extLst>
                </a:gridCol>
              </a:tblGrid>
              <a:tr h="684362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JND</a:t>
                      </a:r>
                      <a:endParaRPr lang="LID4096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10.78 ± 5.95 %</a:t>
                      </a:r>
                      <a:endParaRPr lang="LID4096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054921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12D71889-17C0-3DAF-4E29-6977B5331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579" y="1290488"/>
            <a:ext cx="5612050" cy="4630708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EF80F0-280D-61D7-C092-BC08CBFCB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5839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4C3B4-11FA-9D27-95AB-6808246F4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D0F7E1-D680-9C86-60F4-CFFADA6A5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Results – Force Distortion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9800E7-17D5-D062-E7AF-AE5A29687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5AFC7-D4DD-4255-9028-C8257FA5E717}" type="datetime1">
              <a:rPr lang="de-CH" noProof="0" smtClean="0"/>
              <a:t>19.12.2024</a:t>
            </a:fld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2916FB-3E3A-A6E5-ADAB-0D7DBF8D4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9</a:t>
            </a:fld>
            <a:endParaRPr lang="de-CH" noProof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21B8EB2-C299-169A-7C79-485682DF8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699" y="1160348"/>
            <a:ext cx="5086748" cy="431516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BEBD7C9-6381-E272-68B8-8E6229034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309" y="1160349"/>
            <a:ext cx="5086748" cy="4315163"/>
          </a:xfrm>
          <a:prstGeom prst="rect">
            <a:avLst/>
          </a:prstGeom>
        </p:spPr>
      </p:pic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C9804605-B7F4-F59C-7CBB-1C67DEDCA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Physical Human Robot Interaction (2024)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4855564"/>
      </p:ext>
    </p:extLst>
  </p:cSld>
  <p:clrMapOvr>
    <a:masterClrMapping/>
  </p:clrMapOvr>
</p:sld>
</file>

<file path=ppt/theme/theme1.xml><?xml version="1.0" encoding="utf-8"?>
<a:theme xmlns:a="http://schemas.openxmlformats.org/drawingml/2006/main" name="ETH Zürich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Präsentation1" id="{277C3170-93C4-4004-925A-762E3FF6A529}" vid="{54F253A4-C5FF-4238-8A43-148031D6EB93}"/>
    </a:ext>
  </a:extLst>
</a:theme>
</file>

<file path=ppt/theme/theme2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xtern">
      <a:srgbClr val="1F407A"/>
    </a:custClr>
    <a:custClr name="Intern">
      <a:srgbClr val="485A2C"/>
    </a:custClr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F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91056A"/>
      </a:accent2>
      <a:accent3>
        <a:srgbClr val="007A96"/>
      </a:accent3>
      <a:accent4>
        <a:srgbClr val="485A2C"/>
      </a:accent4>
      <a:accent5>
        <a:srgbClr val="A8322D"/>
      </a:accent5>
      <a:accent6>
        <a:srgbClr val="72791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ETH_PP_Template_Presentation_en</Template>
  <Application>Microsoft Office PowerPoint</Application>
  <PresentationFormat>Widescreen</PresentationFormat>
  <Slides>15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ETH Zürich</vt:lpstr>
      <vt:lpstr>Force Scaling in Rehab</vt:lpstr>
      <vt:lpstr>Introduction</vt:lpstr>
      <vt:lpstr>Methods – Setup I</vt:lpstr>
      <vt:lpstr>Methods – Setup II </vt:lpstr>
      <vt:lpstr>Methods – Exp. 1: Just-Noticable-Difference Determination</vt:lpstr>
      <vt:lpstr>Methods – Exp. 2: Force Distortion</vt:lpstr>
      <vt:lpstr>Results - JND</vt:lpstr>
      <vt:lpstr>Results - JND</vt:lpstr>
      <vt:lpstr>Results – Force Distortion</vt:lpstr>
      <vt:lpstr>Results – Force Distortion</vt:lpstr>
      <vt:lpstr>Comparison To Literature</vt:lpstr>
      <vt:lpstr>Comparison To Literature</vt:lpstr>
      <vt:lpstr>Limitations</vt:lpstr>
      <vt:lpstr>Conclusion / Outlook</vt:lpstr>
      <vt:lpstr>References</vt:lpstr>
    </vt:vector>
  </TitlesOfParts>
  <Company>ETH Zuerich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presentation title goes here</dc:title>
  <dc:creator>Dittli  Jan</dc:creator>
  <cp:revision>1</cp:revision>
  <dcterms:created xsi:type="dcterms:W3CDTF">2021-12-16T08:41:09Z</dcterms:created>
  <dcterms:modified xsi:type="dcterms:W3CDTF">2024-12-19T10:18:38Z</dcterms:modified>
</cp:coreProperties>
</file>

<file path=docProps/thumbnail.jpeg>
</file>